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2" r:id="rId4"/>
    <p:sldId id="258" r:id="rId5"/>
    <p:sldId id="259" r:id="rId6"/>
    <p:sldId id="264" r:id="rId7"/>
    <p:sldId id="260" r:id="rId8"/>
    <p:sldId id="261" r:id="rId9"/>
    <p:sldId id="263"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900"/>
    <a:srgbClr val="8CFF00"/>
    <a:srgbClr val="A60F28"/>
    <a:srgbClr val="C8FD01"/>
    <a:srgbClr val="FF337B"/>
    <a:srgbClr val="00E105"/>
    <a:srgbClr val="00F000"/>
    <a:srgbClr val="C07033"/>
    <a:srgbClr val="00DC00"/>
    <a:srgbClr val="00E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5807"/>
  </p:normalViewPr>
  <p:slideViewPr>
    <p:cSldViewPr snapToGrid="0" snapToObjects="1">
      <p:cViewPr varScale="1">
        <p:scale>
          <a:sx n="111" d="100"/>
          <a:sy n="111" d="100"/>
        </p:scale>
        <p:origin x="632"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6T01:21:48.718"/>
    </inkml:context>
    <inkml:brush xml:id="br0">
      <inkml:brushProperty name="width" value="0.05" units="cm"/>
      <inkml:brushProperty name="height" value="0.05" units="cm"/>
      <inkml:brushProperty name="color" value="#E71224"/>
    </inkml:brush>
  </inkml:definitions>
  <inkml:trace contextRef="#ctx0" brushRef="#br0">3167 741 24575,'-29'0'0,"2"0"0,-17 0 0,13 0 0,-5 0 0,5 0 0,0 0 0,-4 0 0,10 0 0,-4-10 0,-10 8 0,12-8 0,-12 10 0,22 0 0,-5-6 0,5 5 0,-5-4 0,-1 0 0,6 4 0,-5-4 0,5 5 0,-5-5 0,-1 4 0,6-9 0,-5 9 0,5-4 0,0 5 0,-4-5 0,9 4 0,-9-4 0,9 5 0,-9 0 0,4 0 0,0 0 0,-5 0 0,5 0 0,-5 0 0,4 0 0,-13 0 0,17 0 0,-17 0 0,19 0 0,-9 0 0,9 0 0,-4 4 0,1 3 0,3 3 0,-9 1 0,4 0 0,-6 0 0,0 1 0,1-1 0,-1 0 0,0 1 0,0 4 0,1-3 0,5 3 0,-5 0 0,11-4 0,-11 9 0,11-10 0,-10 11 0,9-5 0,-10 5 0,10 1 0,-10 0 0,9-1 0,-9 8 0,4-6 0,-6 12 0,0-6 0,-1 8 0,0-1 0,0 0 0,6 0 0,-4-6 0,4 5 0,1-12 0,1 5 0,1-6 0,3 0 0,-3-1 0,10-5 0,-5 4 0,6-9 0,-6 4 0,0 0 0,0 1 0,1 0 0,-2 4 0,1-4 0,0 6 0,0 0 0,-6-1 0,5 1 0,-5 0 0,6-1 0,-1 8 0,1-6 0,-1 5 0,1-7 0,-1 1 0,1 6 0,-1-4 0,0 4 0,1 0 0,-1-5 0,0 12 0,5-5 0,-4 6 0,5-6 0,-7 12 0,1-11 0,-1 13 0,0 0 0,1-6 0,-2 13 0,1-5 0,-6 7 0,-8 17 0,5-13 0,-3 13 0,11-17 0,1 0 0,-1-1 0,1 2 0,5-2 0,-4 2 0,5-1 0,-1 0 0,-4 0 0,11 0 0,-5-7 0,6 5 0,0-5 0,0 0 0,0 5 0,0-6 0,0 9 0,0-2 0,0 2 0,0 7 0,0 3 0,0-1 0,0-1 0,0-1 0,0-6 0,0 15 0,0-14 0,0 5 0,0-7 0,0 31 0,0-23 0,0 23 0,6-31 0,1-1 0,7 8 0,0-5 0,0 5 0,-1-7 0,1-1 0,-1 0 0,7 0 0,-5-7 0,9-2 0,-10-8 0,9 0 0,-3 1 0,5-1 0,-7-6 0,6 4 0,-5-4 0,5 0 0,7 6 0,0-12 0,9 14 0,-2-12 0,18 22 0,-12-12 0,11 7 0,-21-6 0,2-12 0,-3 11 0,-2-11 0,0 5 0,-9-9 0,8 2 0,-6-1 0,5 1 0,-6-7 0,6 6 0,-5-10 0,5 4 0,-6-6 0,0 6 0,-1-5 0,1 5 0,6-6 0,-4 6 0,10-3 0,-4 8 0,6-8 0,1 9 0,-1-9 0,0 10 0,8-10 0,-6 10 0,6-10 0,-8 4 0,1-6 0,-1 1 0,1-1 0,-1 1 0,0-1 0,1 1 0,6 0 0,-4-6 0,12 5 0,-13-11 0,13 5 0,-5 0 0,7-4 0,0 4 0,0-6 0,1 0 0,-1 0 0,0 0 0,0 0 0,-7 0 0,5 0 0,-13-6 0,6-1 0,0-12 0,-6 5 0,6-10 0,-8 5 0,0-6 0,8-1 0,12-17 0,-6 6 0,6-15 0,-16 11 0,-1 1 0,1-1 0,7-1 0,-5 1 0,6-1 0,-9 1 0,-5-5 0,4 3 0,-3-11 0,-2 13 0,1-14 0,-10 16 0,2-13 0,-8 13 0,0-6 0,-6 7 0,-1-6 0,1 4 0,0-4 0,-1 6 0,-5 1 0,4 0 0,-4 0 0,0-8 0,4 5 0,-4-4 0,0-1 0,5-2 0,-11 0 0,11 3 0,-11 6 0,5-7 0,-1 6 0,-3-6 0,3 8 0,-5 0 0,0-8 0,0 6 0,0-14 0,0 7 0,0-9 0,0-7 0,0 6 0,0-16 0,0 8 0,0-10 0,0 1 0,0 0 0,0 0 0,0-1 0,0 1 0,-6 8 0,-2-6 0,-6 15 0,0-15 0,0 15 0,0-15 0,-7-27 0,5 17 0,5 28 0,1 0 0,-5-20 0,0-10-304,3 30 1,0-1 303,-5-28 0,4 26 0,1 0 0,-2-11 0,-2-25 0,1 7 0,-1-10 0,2 32 0,-1-1 0,-4-29 0,2 35 0,-1 1 0,-6-26 0,1 7 0,-5-6 0,5 8 0,-6 1 0,-1 0 0,1 0 0,0-1 0,-1 1 0,-5 0-155,5 8 155,-13-6 0,15 15 0,-14-8 0,5 7 0,-5 7 0,1 2 0,7 9 0,-3 6 0,-4-6 601,1 12-601,-6-6 161,9 8-161,0 0 0,-8 6 0,5-5 0,-12 9 0,5-3 0,-7-2 0,0 5 0,-9-5 0,-11 5 0,7 7 0,11 4 0,0 1 0,-8 3 0,9 0 0,-2 0 0,-19 0 0,-18 0-454,0 0 454,10 0 0,1 0 0,0 7 0,8 8 0,-7 8 0,9 12 0,7 2 0,3 0 0,5 11 0,1-9 0,14 2 0,0 3 0,-17 15 0,15-7 0,2 1 0,4 9 0,6-10 0,2 2 0,-3 26 0,5-27 0,1 2-431,10-3 1,2 1 430,-4 0 0,0 1 0,3 5 0,1 0 0,-2 5 0,1 2-674,3-1 1,1 2 673,-4 4 0,0 2 0,7-1 0,0-1 0,-7 1 0,0 0 0,7 6 0,0 0 0,-3-6 0,0 0 0,3 6 0,2-1 0,-1-11 0,1-2 0,3 7 0,0-1 0,-3-9 0,1-1-267,5-5 0,2-1 267,-4 3 0,0 0 0,4 3 0,0 1 0,0 1 0,0 0 0,0 9 0,0 0-255,0-12 0,0-1 255,0 1 0,0 0 0,0-1 0,0 1 0,0 0 0,0 0 0,4 0 0,0-1 0,4 40 0,0-41 0,1-1 0,6 31 0,-3-30 0,0 1 0,13 39 0,-13-44 0,1-1 0,16 33 381,-4 7-381,4-16 0,-5-19 0,1 0 0,7 8 0,-3 1 0,1-1 475,6 0-475,-7-7 0,1 1 0,-2-14 0,1-1 0,4 5 0,1 3 0,0 3 0,1 1 0,3-4 0,0 0 0,-3 5 0,1-2 0,5-7 0,1-2 0,-5 4 0,2-1 0,8 0 0,1-1 0,-5-1 0,0 0 0,5 4 0,-1 0 0,-5-9 0,-1 0 0,1 8 0,0 0 0,0-4 0,-1 0 0,1 1 0,1 0 0,12 12 0,0 1 0,-10-10 0,1-2 0,8 5 0,0-2 0,-13-9 0,-1-4 0,30 23 0,6 2 0,-8-17 0,7-2 258,-1-15-258,-1-6 0,-21-9 0,1 0 0,28 2 0,-28-8 0,-1-2 0,22 1 0,-1-7 0,0 0 0,10-7 0,-8-14 0,17-12 0,-14-20-50,-30 25 0,0-2 50,-5-6 0,-2-1 0,31-20 0,-31 18 0,-3-2 0,20-31 0,-17 30 0,0-2 0,-7-1 0,0 1-54,2 3 1,0 0 53,19-35 0,-3 0 0,-8 3 0,-7 0 0,0-10 0,-16 36 0,-3-1 0,-4-1 0,-1 1 0,7-5 0,-2 1 0,0-43 0,4 10 0,-7-7 0,1-3 0,0-2 0,-8 44 0,0 1 0,8-43 0,-1 10 0,-6 23 0,-1-2 0,8-29 0,-7 25 0,0-3-96,-5 12 1,0-1 95,5-5 0,-2-1-523,-6-5 1,0-2 522,3-5 0,0 1 0,-4 3 0,0 1 0,0-6 0,0 3 384,0 22 0,0 4-384,0-43 480,0 39-480,0 20 1028,-7-24-1028,-7 13 0,-9-28 0,-6 0 0,0 1 0,-1-2 0,1 1 442,10 27 0,-1-1-442,-18-31 0,14 27 0,0-1 0,-22-33 0,18 32 0,-2-2-611,-4-1 0,-1 0 611,-5-7 0,-2 0 0,-2 0 0,-2 0 0,2 1 0,-2-1-882,-9-9 1,-2 2 881,6 9 0,-1 1 0,-11-12 0,0 1 0,8 14 0,2 3 0,8 9 0,1 0-539,-7-7 1,0 3 538,9 14 0,1 1 0,-5-8 0,-2-1 0,-16-8 0,2 3 0,-7-4 0,-3 1 0,0 3 0,6 7-60,8 6 1,-2 2 59,-24-6 0,32 16 0,-1-1 0,0 3 0,-1 0 0,-6-1 0,2 1 0,9 5 0,0 0 0,-19-6 0,-1 2 0,17 5 0,0 2 0,-18-6 0,-1 1 0,-26 1 0,29 8 0,0 3 0,16 4 0,0 2 0,-13-5 0,-1 1 0,7 4 0,3 0 0,-41 0 0,39 2 0,1 4 0,6 7 0,2 5 0,-6 3 0,1 3 0,2 8 0,3 4 0,2 4 0,1 1 0,-6 3 0,2 1 0,10 5 0,1 1 0,-9 5 0,2 2 10,9 2 0,3 2-10,-6 4 0,1 1 0,3 4 0,1 1 0,2 4 0,1 2-257,-1 7 0,1 3 257,2 4 0,2 3-473,10-24 1,1 2-1,-1-1 473,-2-4 0,0 0 0,1 1 0,3 7 0,2 2 0,0-1 0,0-4 0,0 0 0,1 1 0,-1 1 0,0 2 0,2 5 0,4 2 0,3 7 0,0 1 0,-2-6 0,-3 4 0,-1-5 0,2 3-494,4-5 1,2 5-1,1-1 1,-1-6 493,0-1 0,-1-5 0,2-1 0,1-5 0,2-1 0,-1 0-245,0 4 0,0 1 1,0-2 244,-1-3 0,1-1 0,1 0 0,3 1 0,2-1 0,2 0 0,5 27 0,4-1 0,5 1 0,5-3 0,3-11 0,4-2 0,3 9 0,3-2 0,0-14 0,3-2 80,10 14 1,2-1-81,-4-15 0,2-1 0,9 7 0,2 0 0,-2-5 0,1-3 0,1-7 0,2-2 0,-1 5 0,1-3 0,0-14 0,2-4 458,1 6 0,0-2-458,-4-11 0,2-4 0,3-1 0,1-2 0,-5-4 0,0-2 0,5-5 0,1-2 0,-2 1 0,4-2 0,-4-7 0,5-3 0,-2 1 0,14 1 0,1 0 161,-11-3 1,3-2-1,-2 1-161,16 1 0,-3-2 0,-3-6 0,-1-3 198,-1 1 0,0-2-198,0-3 0,-3-2 0,-8-5 0,-3 0 549,-13 11 1,-2 0-550,6-9 0,-4-3 0,20-8 0,-27 10 0,-1-1 0,34-25 0,-4 2 0,-14-7 0,-25 21 0,-2-2 0,16-21 0,12-15 0,-35 29 0,-3-2 0,-4-4 0,0-3 0,8-10 0,-1-4 0,-4-7 0,-4-3-232,-2-6 0,0-4 232,6-10 0,-2-4-76,-11 25 0,-2-1 1,0-1 75,3-5 0,1 0 0,-2 0 0,0-1 0,-2 0 0,-1-1 0,-1-3 0,-1-1 0,0 2 0,2 8 0,1 1 0,-2 1 0,-1 2 0,-1 2 0,0 3 191,5-12 0,-1 3-191,0-1 0,-1-1 0,0-11 0,-2 1 0,-1 18 0,-1 1 0,4-22 0,-1-1 0,-3 23 0,-1 4 0,1 7 0,-1-1-84,-2-12 0,-2-1 84,0 11 0,-1 0 0,-3-6 0,0-2 242,0-4 0,0-2-242,0-5 0,0 0 0,0 5 0,0-1 0,0-9 0,0-2 483,-4 6 1,-1-1-484,1-12 0,-3-1-403,-5 6 1,-3 0 402,5 21 0,0-1 0,-1 2 0,-12-22 0,-1 0 0,10 22 0,1-2 0,-2 2 0,-11-17 0,-1 3-349,9 11 0,-1-1 349,-14-22 0,1 6 537,4 2-537,-2 7 0,-1 0 0,-1-1 0,6 30 0,-3-1 0,-18-37 0,-6 8 1429,2 12-1429,0 13 0,13 18 0,-2 0 0,-29-14 0,22 16 0,-1 1 0,-35-14 1119,33 21 1,-5-1-1120,-18-6 0,-1 1 0,20 8 0,0 0 38,-23-9 0,2 2-38,-11-4 0,35 10 0,0 1 270,3 4 1,2 3-271,-39-16 0,2 2 0,10 19 0,0-9 0,0 17 0,9-4 0,1 6 161,9 0-161,-8 0 0,6 12 0,-18 19 0,7 16 0,-3 13 496,34-21 1,1 1-497,0-1 0,0 3-492,-4 12 1,0 3 491,-5 5 0,-1 1-879,0 0 0,0 3 879,-3 13 0,0 2 0,1-10 0,0 1 0,14-11 0,0 2 0,0-1 0,-11 21 0,1 0 0,14-22 0,0 0 0,0 1 0,-1 0 0,0 0 0,0 4 0,-6 24 0,-1 6 0,2-3 0,4-16 0,1-3 0,1 4-641,5-3 1,1 5 0,1-2 0,3-5 640,-8 25 0,5-5 0,10-23 0,2 0 0,1 0 0,-7 24 0,4-1 0,5 0 0,3-1-419,-1-5 0,1-1 419,3-1 0,2-2 0,-1-9 0,0-1 0,0 0 0,0-1-6,-2-1 0,4-2 6,8-7 0,2-3 430,-7-8 0,2-2-430,14 8 0,4-3 0,8 25 0,-9-27 0,0 1 0,-4-5 0,1-1 0,6 2 0,0-1 0,14 37 0,-14-37 0,2-1 0,15 28 0,1 2 0,8-3 0,-7-14 0,6 15 2311,-8-15-2311,6 5 0,-4-7 0,22 13 0,-21-18 0,-12-14 0,0-1 0,16 15 0,19 16 0,-9-10 0,15 4 0,-15-4 0,13-5 0,-8-4 0,7-6 0,0-7 0,0 5 0,10-17 0,-8 9 0,17-10 0,-17 6 0,18-6 0,-18-3 0,7-6 0,-9 0 0,-8-1 1814,-10 0-1814,-3-1 1286,-13-6-1286,-1-1 742,-9-6-742,-6 0 312,4 0-312,-3 0 0,-3 0 0,-5 0 0,-6 0 0,6 0 0,-4 0 0,3 0 0,-4 0 0,-1 0 0,0-5 0,0 4 0,1-3 0,-1 4 0,-4-5 0,3 4 0,-8-3 0,3 4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6T01:21:53.062"/>
    </inkml:context>
    <inkml:brush xml:id="br0">
      <inkml:brushProperty name="width" value="0.05" units="cm"/>
      <inkml:brushProperty name="height" value="0.05" units="cm"/>
      <inkml:brushProperty name="color" value="#E71224"/>
    </inkml:brush>
  </inkml:definitions>
  <inkml:trace contextRef="#ctx0" brushRef="#br0">860 2513 24575,'-27'-6'0,"-2"-6"0,-34-18 0,10-12 0,-20 2 0,15-8 0,10 16 0,-2-1 0,-19-18-541,14 12 1,1-2 540,-7-12-42,2 1 42,9-5 0,9 15 0,11-12 0,4-3 0,19 1 804,0-15-804,7-3 0,0-2 0,0 2 0,23-17 0,-6 30 0,8 15 0,4-1-540,11-28 540,-4 24 0,1 1 0,12-25 0,-14 31 0,1 2 0,14-9-239,9-7 239,-1-1 0,1 1 0,6 6 0,2 8 0,16 0 0,-36 23 0,1 1-330,-1 0 1,3 0 329,7-2 0,1 3 0,-10 6 0,1 1 0,14-1 0,1 1 0,-10 3 0,2 2 0,14 1 0,1 2 0,-6 0 0,1 1-619,5 2 0,1 2 619,-2-1 0,2 0-486,5 0 0,2 0 486,1 0 0,-1 0 0,1 0 0,-1 0 0,6-1 0,-1 2 0,-5 2 0,1 2 0,12 4 0,1 2-991,-6 3 0,1 2 991,-22-3 0,1 0 0,-1 1 0,23 6 0,-4-2-288,-14-3 0,-1-1 288,5 4 0,-2-2 0,-17-6 0,0-1 181,5 3 1,0 1-182,-2-4 0,-2-1 1458,28 7-1458,-10-1 2374,-21 0-2374,-15-7 1414,-6-1-1414,-14-6 855,1 0-855,-19 0 61,-13-10-61,-6-3 0,-16-11 0,9-5 0,-13-4 0,3-14 0,-13 3 0,2-13 0,-3 6 0,7 1 0,-1-6 0,9 15 0,-5-1 0,14 13 0,1 5 0,2 2 0,10 5 0,-4 1 0,6 10 0,4-3 0,-3 8 0,8-8 0,-8 8 0,4-4 0,-4 5 0,3 4 0,12 7 0,8 13 0,17 8 0,-4 13 0,14 5 0,-6-1 0,1 5 0,4-4 0,-11 5 0,5 1 0,-7-10 0,-7-1 0,2-14 0,-8-2 0,2-6 0,-5-6 0,0-1 0,-1-6 0,-5 0 0,5 0 0,-9 1 0,7-6 0,-2-1 0,3-4 0,1 0 0,-8 0 0,-9 5 0,-4 1 0,-11 5 0,-1 6 0,-8 2 0,-6 6 0,0 0 0,-1 0 0,1-1 0,-8-4 0,6 4 0,-6-10 0,15 9 0,-6-10 0,12 4 0,-6-5 0,13-2 0,-4 2 0,9-2 0,-3 1 0,4-6 0,1 0 0,4 0 0,-3-4 0,4 3 0,-1 1 0,-2-4 0,2 3 0,0 1 0,-2-4 0,7 3 0,-3-4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6T01:21:59.430"/>
    </inkml:context>
    <inkml:brush xml:id="br0">
      <inkml:brushProperty name="width" value="0.05" units="cm"/>
      <inkml:brushProperty name="height" value="0.05" units="cm"/>
      <inkml:brushProperty name="color" value="#E71224"/>
    </inkml:brush>
  </inkml:definitions>
  <inkml:trace contextRef="#ctx0" brushRef="#br0">0 0 24575,'0'40'0,"0"2"0,0 5 0,0 5 0,6-13 0,1 6 0,5-14 0,0 5 0,-1-12 0,-4 5 0,-2-12 0,0 5 0,-3-5 0,3 0 0,0 4 0,-4-4 0,4 6 0,-5-6 0,5-1 0,-4 0 0,3-5 0,-4 5 0,0-6 0,0 1 0,0-1 0,5 0 0,-4 0 0,12-8 0,-1-4 0,15-14 0,4-3 0,14-7 0,1 0 0,-16 11 0,-6 3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6T01:22:01.436"/>
    </inkml:context>
    <inkml:brush xml:id="br0">
      <inkml:brushProperty name="width" value="0.05" units="cm"/>
      <inkml:brushProperty name="height" value="0.05" units="cm"/>
      <inkml:brushProperty name="color" value="#E71224"/>
    </inkml:brush>
  </inkml:definitions>
  <inkml:trace contextRef="#ctx0" brushRef="#br0">0 281 24575,'39'0'0,"-4"-5"0,18-3 0,-7-11 0,1 5 0,5-6 0,-5 1 0,0 5 0,-3-5 0,-13 7 0,5 0 0,-12 0 0,5 0 0,-6 1 0,-6 5 0,-1-4 0,0 9 0,-5-4 0,5 1 0,-6 3 0,0-4 0,0 1 0,0 3 0,0-4 0,-4 1 0,3 3 0,-3-4 0,4 1 0,0 2 0,1-7 0,-1 8 0,0-8 0,0 8 0,1-8 0,-1 8 0,0-4 0,-4 1 0,3 2 0,-8-2 0,3 4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6T01:22:07.907"/>
    </inkml:context>
    <inkml:brush xml:id="br0">
      <inkml:brushProperty name="width" value="0.05" units="cm"/>
      <inkml:brushProperty name="height" value="0.05" units="cm"/>
      <inkml:brushProperty name="color" value="#E71224"/>
    </inkml:brush>
  </inkml:definitions>
  <inkml:trace contextRef="#ctx0" brushRef="#br0">0 3427 24575,'0'-27'0,"0"-2"0,0-16 0,0-1 0,0-17 0,7-2 0,2-28-764,13 5 764,-9 31 0,0-1 0,3 5 0,1-1 0,3-4 0,1-2-633,1-4 0,1-1 633,1 5 0,3-1 0,3-9 0,1-1 0,-5 10 0,1 1 0,7-7 0,1 2 0,-9 18 0,-2 1-359,5-6 0,0 0 359,0 5 0,-1 1 0,-4-2 0,2-2 0,13-17 0,1 0 0,-13 16 0,-1 1 0,8-11 0,0 2 0,11-11 0,1-18 0,-19 41 0,1 1 0,1 0 0,-1-1 0,0 1 0,1 1 0,31-29 0,-7 13 0,-9 13 0,2-2 0,-13 12 0,1 2 0,10-6 0,-1 4 0,16-13 0,0 7 0,-1 0 0,-1 8 687,-1 1-687,-9 15 1264,5-6-1264,-13 12 797,13-11-797,-13 11 0,13-6 0,-5 7 0,7 0 0,-7 0 0,5-1 0,-5 1 0,7 6 0,0-5 0,1 10 0,-9-4 0,-1 6 0,-8 0 0,-6 0 0,4 0 0,-11 0 0,6 5 0,-8 7 0,5 10 0,-8 2 0,7-2 0,-13-1 0,3-9 0,-6 4 0,1-6 0,-1 1 0,0-1 0,0 0 0,0 0 0,-4 0 0,-2 0 0,-4-1 0,0 1 0,0 0 0,0 0 0,0 6 0,0-4 0,0 9 0,0-9 0,0 9 0,5-9 0,-4 9 0,4-4 0,-1 0 0,-3 4 0,4-9 0,-5 9 0,0-9 0,4 4 0,-2-6 0,2 0 0,-4 0 0,0 1 0,0-1 0,0 0 0,0 0 0,0-4 0,0-1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6T02:24:57.329"/>
    </inkml:context>
    <inkml:brush xml:id="br0">
      <inkml:brushProperty name="width" value="0.05" units="cm"/>
      <inkml:brushProperty name="height" value="0.05" units="cm"/>
    </inkml:brush>
  </inkml:definitions>
  <inkml:trace contextRef="#ctx0" brushRef="#br0">5695 1401 24575,'0'-10'0,"0"1"0,0-1 0,0-1 0,0 1 0,0 0 0,0 0 0,0-1 0,0-4 0,0 3 0,0-4 0,0 0 0,0 5 0,0-5 0,0 0 0,0 5 0,0-11 0,0 11 0,-5-11 0,-6 5 0,-2-5 0,-8-1 0,8 0 0,-8 1 0,8-1 0,-15-1 0,9 1 0,-10 0 0,-2-8 0,0 5 0,-18-14 0,2 12 0,-11-14 0,-5 6 0,3-8 0,-13-8 0,12 6 0,-13-6 0,7 8 0,1 0 0,-6 0 0,5 0 0,-6 0 0,0 6 0,-1-4 0,1 11 0,0-5 0,0 7 0,0 6 0,0-4 0,8 11 0,-6-5 0,6 7 0,1 0 0,-7-1 0,14 8 0,-14-6 0,6 11 0,1-5 0,-7 7 0,7 0 0,-1 0 0,-6 0 0,6 0 0,-8 0 0,0 0 0,-24 0 0,19 0 0,-19 0 0,33 6 0,-7 2 0,6 7 0,1-1 0,1 0 0,1 6 0,6-5 0,-7 12 0,9-6 0,0 6 0,0-6 0,-1 5 0,1-5 0,7 5 0,-5 1 0,13-2 0,-15 9 0,14-7 0,-7 7 0,10-9 0,-2 6 0,8-5 0,-6 6 0,11-3 0,-10-3 0,11 4 0,-5 0 0,7-6 0,-2 12 0,-14-1 0,16 4 0,-22-3 0,25-7 0,-10 2 0,7-7 0,-1 12 0,1-12 0,-1 5 0,6 0 0,-4-4 0,3 10 0,-4-10 0,5 4 0,-5 0 0,5-5 0,-1 12 0,-3-5 0,8 6 0,-9-6 0,4 5 0,1-6 0,-6 8 0,11-1 0,-11 0 0,10 1 0,-9-1 0,9 0 0,-10 1 0,11-1 0,-17 24 0,9-17 0,-4 24 0,1-29 0,9 14 0,-8-14 0,2 13 0,1-13 0,-4 6 0,9 0 0,-8-6 0,9 6 0,-5 0 0,6-6 0,1 6 0,-1 0 0,-5-6 0,9 13 0,-13-13 0,14 6 0,-10-8 0,5 0 0,1-6 0,0 4 0,6-10 0,-4-2 0,9-1 0,-9-11 0,9 5 0,-3-6 0,4 0 0,0 0 0,-5 0 0,4 6 0,-8-5 0,3 10 0,-5-3 0,0 4 0,-1 1 0,1 0 0,0-1 0,-1 1 0,1 0 0,0-1 0,-7 7 0,5-4 0,-4 4 0,0 0 0,4-4 0,-5 4 0,7-7 0,0-4 0,5 3 0,-3-10 0,3 11 0,0-11 0,-4 5 0,9-6 0,-3 1 0,-1-1 0,4 0 0,-8 0 0,8-4 0,-3-2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6T02:24:59.893"/>
    </inkml:context>
    <inkml:brush xml:id="br0">
      <inkml:brushProperty name="width" value="0.05" units="cm"/>
      <inkml:brushProperty name="height" value="0.05" units="cm"/>
    </inkml:brush>
  </inkml:definitions>
  <inkml:trace contextRef="#ctx0" brushRef="#br0">1 0 24575,'0'16'0,"0"-4"0,0 21 0,0-10 0,0 0 0,0-1 0,0-5 0,0 5 0,0-11 0,0 5 0,0 0 0,0-4 0,0 3 0,0 1 0,0-4 0,0 3 0,0 1 0,0-4 0,0 4 0,0-6 0,0 0 0,0 0 0,0 1 0,0-1 0,0 0 0,0 0 0,0 0 0,0 1 0,0 4 0,0 2 0,0 0 0,0-3 0,0-3 0,0-1 0,0-1 0,0 1 0,0 0 0,0 0 0,0 0 0,0 0 0,0 0 0,0 0 0,0 0 0,0 0 0,0 0 0,0 1 0,0-1 0,0 0 0,0 0 0,0 0 0,8-9 0,4-3 0,9-13 0,2 2 0,-1-3 0,8 4 0,-6 1 0,5-1 0,-6 0 0,0 1 0,-1 5 0,-5-4 0,5 9 0,-11-8 0,10 8 0,-9-4 0,4 1 0,0 3 0,-5-8 0,5 7 0,0-2 0,-5 4 0,5-5 0,-6 4 0,1-3 0,-1 4 0,0-5 0,0 4 0,6-9 0,-4 5 0,3-2 0,1-2 0,-4 3 0,9 0 0,-9-3 0,4 8 0,-6-4 0,0 1 0,-5 3 0,0-4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6T02:25:04.336"/>
    </inkml:context>
    <inkml:brush xml:id="br0">
      <inkml:brushProperty name="width" value="0.05" units="cm"/>
      <inkml:brushProperty name="height" value="0.05" units="cm"/>
    </inkml:brush>
  </inkml:definitions>
  <inkml:trace contextRef="#ctx0" brushRef="#br0">4321 4 24575,'21'11'0,"6"10"0,12 13 0,9 14 0,-3 3 0,11 7 0,-10 8 0,5 0 0,-8 1 0,-5 4 0,6 5 0,-20 0 0,12 6 0,-20-9 0,5 0 0,-13 0 0,-1 1 0,-7-10 0,0-1 0,0-9 0,-6-8 0,-13 1 0,-9-9 0,-12 3 0,-8 0 0,-1-6 0,-7 0 0,-6-7 0,-3-6 0,-28 7-937,5-12 937,33-4 0,-6-1 0,-23-6 0,-3-3 0,15 1 0,-1-1-989,-26-2 0,1-2 989,25 1 0,3 0 0,-2 1 0,0-2-723,0-2 0,0-2 723,-6-3 0,0-3 0,5-1 0,-1-4 0,-4-6 0,0-1 0,6 5 0,0-2 0,0-5 0,1-2 0,-2 1 0,2-2 0,5 2 0,0-2 0,-5-6 0,1-2 0,8 5 0,0 0 0,-9 0 0,0-2 0,7-2 0,0 1 0,2 2 0,2 2-267,13 4 1,2 0 266,-3-6 0,0 1 0,-29-9 0,29 12 0,-1-1 0,-36-16 0,2 6 0,10-3 0,0 11 0,1-11 0,-1 11 620,8-3-620,-6 5 0,15 1 0,-9-7 1826,18 7-1826,-7-7 1617,13 3-1617,-11 4 672,11-4-672,-5-1 159,14 7-159,-5-5 0,13 8 0,-5 4 0,11-2 0,-3 8 0,9-3 0,-4 5 0,6 1 0,4 0 0,-3 0 0,4 0 0,0 0 0,0 1 0,1 4 0,3-4 0,-4 3 0,5 5 0,0-2 0,0 7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6T02:25:05.561"/>
    </inkml:context>
    <inkml:brush xml:id="br0">
      <inkml:brushProperty name="width" value="0.05" units="cm"/>
      <inkml:brushProperty name="height" value="0.05" units="cm"/>
    </inkml:brush>
  </inkml:definitions>
  <inkml:trace contextRef="#ctx0" brushRef="#br0">0 73 24575,'15'0'0,"4"0"0,-7 0 0,9 0 0,-9 0 0,9 0 0,-9 0 0,9 0 0,-4-5 0,6 4 0,-1-5 0,1 6 0,0 0 0,-6-4 0,4 3 0,-9-4 0,4 1 0,-1 3 0,-3-4 0,4 5 0,-6-5 0,0 4 0,0-8 0,1 8 0,-1-3 0,0 4 0,0-5 0,1 4 0,-1-4 0,0 5 0,0-4 0,0 3 0,-4-4 0,-2 5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6T02:25:07.833"/>
    </inkml:context>
    <inkml:brush xml:id="br0">
      <inkml:brushProperty name="width" value="0.05" units="cm"/>
      <inkml:brushProperty name="height" value="0.05" units="cm"/>
    </inkml:brush>
  </inkml:definitions>
  <inkml:trace contextRef="#ctx0" brushRef="#br0">0 1 24575,'0'9'0,"0"1"0,0 0 0,0 0 0,0 0 0,0 1 0,0-1 0,0 0 0,0 0 0,0 1 0,0-1 0,0 0 0,0 0 0,0 1 0,0-1 0,0 0 0,0 0 0,0 1 0,0-1 0,0 0 0,0 0 0,0 0 0,0 1 0,5-1 0,-4 0 0,3 0 0,1 1 0,-4-1 0,4 0 0,-1 0 0,2 1 0,-1-1 0,5 0 0,-9 0 0,3 1 0,-4-1 0,5 0 0,-4 0 0,4 0 0,-5 0 0,0-5 0,0-1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6T02:25:13.909"/>
    </inkml:context>
    <inkml:brush xml:id="br0">
      <inkml:brushProperty name="width" value="0.05" units="cm"/>
      <inkml:brushProperty name="height" value="0.05" units="cm"/>
    </inkml:brush>
  </inkml:definitions>
  <inkml:trace contextRef="#ctx0" brushRef="#br0">4897 1 24575,'-29'12'0,"-14"10"0,-22 15 0,23-11 0,-1 2-909,-1 0 0,-1 1 909,-10 5 0,-2 2-589,0 3 1,-1 0 588,-5-2 0,0-1 0,1 5 0,-2-2 0,-2-2 0,-1-2 0,-1 1 0,0 0 0,-4 1 0,0-2 0,1-3 0,-1-1 0,-1 1 0,3-2 0,14-8 0,0-1 0,-25 11 0,1-1 0,26-16 0,1-1 0,-24 13 0,-1-1 0,12-15 0,3-3 0,2 4 0,1 0 0,-5-2 0,1-2 0,5-3 0,0-1 0,1 0 0,-1-1 0,-6-2 0,1-2-98,3 2 1,1-2 97,0-1 0,1-3 0,1-2 0,1-2 0,3-3 0,0-2 0,1-5 0,-1-1 0,-3-1 0,-1-1 0,-3-8 0,1 0 0,5 8 0,-1 0 0,-3-7 0,0 0 0,11 9 0,2 0 0,-39-19-313,11 3 313,3 7 808,23 8-808,-6 1 1329,17 8-1329,6 0 995,2 0-995,12 1 371,1 5-371,6-3 0,0 3 0,4-4 0,-3 0 0,3-1 0,-4 1 0,-1-6 0,0-1 0,0 0 0,0-4 0,0 4 0,0-6 0,-5 0 0,3 6 0,-3-4 0,5 4 0,-5-1 0,3-3 0,-2 9 0,4-4 0,5 6 0,-3-1 0,3 1 0,1 8 0,-10 4 0,12 13 0,-12 3 0,4 5 0,-2-1 0,-3 1 0,0 0 0,3 6 0,-9-5 0,9 5 0,-8-6 0,8 0 0,-9-1 0,10 1 0,-5 0 0,7-6 0,-2 4 0,2-9 0,-1 4 0,6-6 0,-4-5 0,8-5 0,-3-5 0,4-5 0,5-6 0,1-1 0,5-6 0,1-6 0,5 10 0,-4-9 0,3 11 0,-5-6 0,1 0 0,-2 6 0,1 1 0,0 1 0,-1-2 0,1 1 0,-1 1 0,-5 5 0,5 4 0,-9-3 0,8 3 0,-8-4 0,8 5 0,-4-4 0,1 4 0,3-1 0,-8-2 0,3 3 0,1 0 0,-4-4 0,3 3 0,1 1 0,-4-4 0,4 4 0,-1-1 0,-3-3 0,8 8 0,-8-8 0,3 4 0,1-1 0,-4-2 0,3-1 0,0 2 0,2-1 0,3 13 0,2 0 0,4 1 0,-3 3 0,9-3 0,-9 0 0,9-1 0,-4 0 0,1-3 0,3 3 0,-10-1 0,11-3 0,-5 4 0,0-5 0,4 0 0,-9 0 0,4 0 0,-6 0 0,6 0 0,-5 0 0,5 0 0,-6 0 0,1 0 0,-1 0 0,6 0 0,-5 0 0,5 0 0,0 0 0,-5 0 0,5 0 0,-6 0 0,1 0 0,-1 0 0,0 0 0,0 0 0,1 0 0,-1 0 0,0 0 0,0 4 0,1-2 0,-1 2 0,0-4 0,0 0 0,1 0 0,-1 5 0,0-4 0,0 3 0,0-4 0,0 0 0,0 0 0,-4 5 0,2-4 0,-7 3 0,3-4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7T00:17:02.119"/>
    </inkml:context>
    <inkml:brush xml:id="br0">
      <inkml:brushProperty name="width" value="0.05" units="cm"/>
      <inkml:brushProperty name="height" value="0.05" units="cm"/>
    </inkml:brush>
  </inkml:definitions>
  <inkml:trace contextRef="#ctx0" brushRef="#br0">137 2272 24575,'0'-18'0,"0"-2"0,-4-10 0,-2 5 0,-8-4 0,3 4 0,-8-5 0,8 5 0,-8-4 0,9 9 0,-4-3 0,4-1 0,1 5 0,4-10 0,1 9 0,4-9 0,0-2 0,0 0 0,0-12 0,0 6 0,10-14 0,15-3 0,7-6 0,25-5 0,-4 1-458,-15 26 0,1 0 458,-1 2 0,0 1 0,5-4 0,-1 2-101,23-11 101,12-15 0,-12 22 0,6-11 0,9-1 0,-26 22 0,14-12 0,-22 20 0,-2-4 0,-7 10 0,-7-2 912,-5 8-912,-2-7 105,-4 8-105,-1-7 0,6 6 0,-9-6 0,13 1 0,-12-2 0,7 3 0,-4-8 0,0 8 0,1-14 0,4 8 0,-3-8 0,4 3 0,-4-10 0,-6 4 0,5-4 0,-9 11 0,4-4 0,-10 9 0,-1-3 0,-4 4 0,0 1 0,0 4 0,0 1 0,-3 5 0,-2 0 0,-3 3 0,-5-3 0,4 7 0,-9-7 0,9 7 0,-14-3 0,8 4 0,-8 0 0,4 0 0,1 0 0,0 0 0,-1 0 0,5 0 0,2 0 0,3 0 0,8-6 0,2 4 0,7-8 0,0 5 0,0-3 0,1-1 0,3 1 0,-2-1 0,3 1 0,-5-1 0,0 5 0,0-4 0,1 4 0,-5-4 0,4-1 0,-4 1 0,1 0 0,2 3 0,-2-2 0,3 2 0,0-3 0,1 0 0,-1 0 0,5 3 0,1-3 0,0 3 0,3-4 0,-8 5 0,8 0 0,-7 0 0,3 3 0,-5-3 0,0 4 0,1 0 0,-1 0 0,0 0 0,0 0 0,1 0 0,-1 0 0,0-3 0,1 2 0,-1-3 0,0 4 0,0 0 0,0 0 0,0 0 0,-7 0 0,-6 0 0,-8 0 0,-4 0 0,-2 0 0,-4 0 0,3 4 0,-4 1 0,6 4 0,0-4 0,4-1 0,1 0 0,5-3 0,-1 6 0,1-6 0,0 3 0,3 0 0,-2-3 0,3 2 0,-5 1 0,-3 1 0,2 0 0,-7 3 0,3-3 0,-4 4 0,-1 0 0,1 1 0,4-5 0,1 2 0,5-6 0,0 7 0,-1-7 0,1 2 0,0 1 0,0-3 0,0 3 0,0-1 0,-1-2 0,1 3 0,0 0 0,0-3 0,0 2 0,3 1 0,-2-4 0,3 4 0,-4-4 0,4 3 0,-4-2 0,4 3 0,3-4 0,5 0 0,5 0 0,7 0 0,-2 0 0,5 0 0,-1 0 0,1 4 0,-1 1 0,-4 4 0,3-4 0,-8 2 0,9-2 0,-9 4 0,8-4 0,-7 2 0,3-2 0,-5 3 0,5 1 0,-4-4 0,4 2 0,-5-2 0,0 3 0,5 1 0,-3-1 0,2 1 0,-3-1 0,-1 0 0,0 1 0,0-1 0,1 0 0,-1 0 0,-4 0 0,-3-3 0,-6-2 0,-2-3 0,2 3 0,2 6 0,3 10 0,0 6 0,0 0 0,0 4 0,0-10 0,4 5 0,1-5 0,4-6 0,-1 0 0,-3-5 0,2 1 0,-6-1 0,7 0 0,-7 1 0,6-1 0,-6 0 0,6 1 0,-6-1 0,3 0 0,-1 0 0,-5-7 0,0-12 0,-11-4 0,-1-8 0,-1 4 0,-2 1 0,2-6 0,-3 5 0,2-5 0,-1 6 0,7-1 0,-8 1 0,8-1 0,-7 1 0,3 4 0,-1-4 0,-2 4 0,7 0 0,-2 2 0,3 3 0,1 1 0,0 0 0,-1-1 0,5 1 0,-3 0 0,6 1 0,-6 2 0,6-2 0,-6 6 0,6-6 0,-3 3 0,1-4 0,2 3 0,-3 2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7T00:17:07.145"/>
    </inkml:context>
    <inkml:brush xml:id="br0">
      <inkml:brushProperty name="width" value="0.05" units="cm"/>
      <inkml:brushProperty name="height" value="0.05" units="cm"/>
    </inkml:brush>
  </inkml:definitions>
  <inkml:trace contextRef="#ctx0" brushRef="#br0">1000 0 24575,'-8'0'0,"0"0"0,-5 0 0,-1 0 0,-4 0 0,-6 0 0,5 0 0,-30 0 0,19 0 0,-19 0 0,12 5 0,0 1 0,-7 10 0,6-4 0,-5 9 0,11 0 0,-13 8 0,12-1 0,-7 11 0,-1 3 0,10 0 0,-5 9 0,20-19 0,-3 4 0,7-6 0,-2-5 0,4 4 0,1-4 0,3 5 0,-3 1 0,8-1 0,-4 0 0,5 0 0,0 1 0,0-1 0,0 0 0,0 0 0,0 0 0,0 1 0,4-6 0,2 4 0,7-10 0,-2 5 0,6-6 0,-6 1 0,10 13 0,-5-11 0,7 16 0,-8-12 0,4 0 0,-4 4 0,0-9 0,-1 4 0,-1-6 0,-3-4 0,2-1 0,-3-5 0,-5 0 0,4 1 0,-7-1 0,6 0 0,-10-4 0,-2 0 0,-4-8 0,-9 3 0,-1-7 0,0-1 0,-10-2 0,4-3 0,-12-1 0,6 3 0,-6-3 0,7 5 0,0 0 0,0 0 0,5 0 0,1 4 0,10 2 0,1 1 0,5 2 0,0-3 0,3 0 0,-2 4 0,3-4 0,-4 0 0,0 0 0,0-1 0,0 2 0,3-1 0,-2 3 0,9-3 0,4 4 0,3 0 0,8 0 0,-3 0 0,4 0 0,-4 4 0,4 1 0,-5 4 0,6 0 0,-1 0 0,1 0 0,-1 1 0,0-1 0,1 0 0,-6-4 0,5-1 0,-9-4 0,4 4 0,-5-3 0,1 2 0,-1-3 0,0 0 0,-3 4 0,2-3 0,-3 6 0,4-6 0,0 6 0,0-6 0,1 7 0,-1-8 0,0 8 0,0-7 0,0 2 0,1 1 0,-1-3 0,0 2 0,1-3 0,-1 0 0,0 0 0,0 0 0,-4 4 0,3-3 0,-3 2 0,4-3 0,0 4 0,0-3 0,1 2 0,-1 1 0,0-3 0,0 3 0,1-4 0,-1 0 0,0 0 0,0 0 0,-3-4 0,-2 0 0,-3-9 0,4-1 0,6-4 0,5-6 0,9 4 0,-3-9 0,9 2 0,-9 2 0,10-7 0,-4 6 0,-1-1 0,-1 2 0,-7 7 0,1 0 0,-5-1 0,-1 1 0,1 4 0,-4-4 0,3 8 0,-4-7 0,-1 8 0,1-4 0,-1 8 0,-3-2 0,2 3 0,-6-8 0,6 7 0,-2-2 0,3 4 0,0 2 0,-4-6 0,4 6 0,-7-6 0,6 6 0,-3-3 0,1 4 0,-2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7T00:17:11.528"/>
    </inkml:context>
    <inkml:brush xml:id="br0">
      <inkml:brushProperty name="width" value="0.05" units="cm"/>
      <inkml:brushProperty name="height" value="0.05" units="cm"/>
    </inkml:brush>
  </inkml:definitions>
  <inkml:trace contextRef="#ctx0" brushRef="#br0">1521 0 24575,'0'12'0,"5"7"0,-4 12 0,13 7 0,0 21 0,3-18 0,7 30 0,-17-29 0,11 49 0,-6-33 0,-5-8 0,1 1-436,11 38 436,-11 9 0,-5-46 0,0 1 0,-3-1 0,0 1 0,0 0 0,0 1 0,1 4 0,-2 0 0,-6-4 0,-4-1 0,-2 5 0,-5-1 0,-5-3 0,-4-1-533,-5 2 0,-1-1 533,1 1 0,-2-1 0,-2-3 0,-1-1 0,1 2 0,0-2 0,0-2 0,1-3-245,-21 30 245,-8-3 0,10-13 0,-6 7 0,3-7 0,8-4 0,1-8 0,7-6 0,0 5 407,8-12-407,-1 6 1075,1-7-1075,6-1 265,1-1-265,7-6 0,3 4 0,-1-9 0,6 8 0,-7-8 0,8 4 0,-4-6 0,0 6 0,4-4 0,-4 3 0,5-4 0,-5-1 0,4 0 0,-3 6 0,-1-4 0,4 3 0,-9 1 0,5-4 0,-6 9 0,5-5 0,-8 15 0,11-7 0,-7 6 0,9-7 0,5-1 0,-4 0 0,7 0 0,-2 1 0,4-6 0,0-2 0,0-4 0,0-1 0,0-4 0,0-1 0,0-5 0,0 0 0,0 0 0,-7-3 0,2-2 0,-6-6 0,2-6 0,-3-1 0,1-7 0,-6 2 0,3-3 0,-5-1 0,5-4 0,-4 3 0,4-3 0,-1-1 0,-3 4 0,8 1 0,-7 2 0,11 7 0,-6-2 0,8 3 0,-1 1 0,-2 3 0,6 5 0,1 9 0,5 4 0,4 1 0,0 4 0,0-4 0,4 4 0,-3-4 0,3 3 0,-4-7 0,-1 2 0,1-3 0,-1-1 0,0 0 0,1 0 0,-5 1 0,0-1 0,0 0 0,-4 0 0,8-3 0,-7 2 0,2-2 0,1-1 0,1 4 0,-1-4 0,3 1 0,-2 2 0,-1-2 0,4-1 0,-7 3 0,6-6 0,-6 6 0,6-6 0,-6 6 0,7-6 0,-7 6 0,6-6 0,-6 6 0,6-6 0,-2 7 0,3-4 0,0 4 0,1-3 0,-5 2 0,3-6 0,-6-1 0,3-4 0,-4-4 0,0 0 0,0-1 0,0 1 0,4-5 0,0 4 0,5-8 0,0 7 0,0-7 0,4 3 0,1 0 0,0-4 0,4 8 0,-4-3 0,4 0 0,1 2 0,-1-6 0,1 7 0,4-8 0,-3 7 0,9-8 0,-9 5 0,8-2 0,-8-1 0,-1 7 0,-2-3 0,-7 8 0,3 1 0,-5 0 0,-3 3 0,-2-3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7T00:17:15.516"/>
    </inkml:context>
    <inkml:brush xml:id="br0">
      <inkml:brushProperty name="width" value="0.05" units="cm"/>
      <inkml:brushProperty name="height" value="0.05" units="cm"/>
    </inkml:brush>
  </inkml:definitions>
  <inkml:trace contextRef="#ctx0" brushRef="#br0">0 0 24575,'35'5'0,"5"12"0,14 14 0,0 18 0,-3 15-641,2 10 641,-6 6 0,-1-1 0,-7 6 0,1 2 0,-11 9 0,-13-49 0,0 1 0,-1 48 0,-5-44 0,0 1 0,-3 0 0,0 1 0,1 4 0,-1 0 0,-3 0 0,0 1-409,3-1 0,-1 0 409,-5 5 0,-1 1 0,4-5 0,-1 1 0,-3 3 0,0 0 0,0-8 0,0-3-296,0 37 296,0 2 0,0-20 0,0 14 0,5-16 0,-4-2 0,5-8 0,-2-6 452,2-2-452,5-8 984,-5 1-984,4-6 319,-5-2-319,6-5 0,-6-7 0,4 5 0,-4-9 0,1 9 0,2-4 0,-7 5 0,4 1 0,-5 5 0,0-4 0,0 10 0,0-10 0,0 4 0,0-6 0,0 0 0,0-5 0,0-1 0,0-6 0,-4 1 0,-1-1 0,-9-4 0,4 4 0,-3-4 0,0 0 0,3 4 0,-3-9 0,4 8 0,4-8 0,-2 3 0,-1-7 0,0-2 0,-4-3 0,0-4 0,-2-1 0,-4-4 0,-6-5 0,4-1 0,-4-4 0,6 5 0,0-3 0,4 7 0,1-3 0,5 5 0,-1 3 0,5-2 0,4 13 0,9 0 0,0 11 0,15 7 0,-12-4 0,12 11 0,-9-12 0,5 10 0,-6-9 0,0-1 0,-5-6 0,-1 0 0,1-4 0,-4 4 0,2-9 0,-6 4 0,3-4 0,-1 4 0,-2 0 0,6-3 0,-6-5 0,11-5 0,-6-8 0,17 3 0,-8-8 0,14 3 0,-4-5 0,5 0 0,1 0 0,-6 1 0,4 3 0,-10 3 0,5-1 0,-6 8 0,-4-6 0,3 7 0,-7 1 0,3-4 0,-5 3 0,0 1 0,0-4 0,1 7 0,3-7 0,-2 4 0,7-5 0,-7 4 0,2-3 0,5 7 0,-7-6 0,7 6 0,-9-3 0,-4 4 0,0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7T00:17:21.042"/>
    </inkml:context>
    <inkml:brush xml:id="br0">
      <inkml:brushProperty name="width" value="0.05" units="cm"/>
      <inkml:brushProperty name="height" value="0.05" units="cm"/>
    </inkml:brush>
  </inkml:definitions>
  <inkml:trace contextRef="#ctx0" brushRef="#br0">2114 5194 24575,'-30'0'0,"-6"-5"0,-40-3 0,20-3 0,-26-2 0,20 6 0,-14-4 0,-1 4 0,1-6 0,7 1 0,2-1 0,8-4 0,6 5 0,8-9 0,9 5 0,11-4 0,-5-5 0,14-1 0,-5-5 0,11 1 0,5-7 0,0 6 0,5-25 0,0 21 0,0-21 0,0 24 0,0-4 0,9 6 0,-2 5 0,7 1 0,-5 6 0,0-1 0,0 5 0,0 2 0,-5 3 0,0 1 0,-4-5 0,0 4 0,0-8 0,-15-4 0,-10-6 0,-23-15 0,-8-2 0,-16-9-568,-2 0 568,-8-1 0,36 22 0,1 1 0,-22-11 0,23 12 0,1 1 0,-22-11 0,19 9 0,-1 0 0,-22-17 0,2-2 0,27 16 0,7 1 0,6 1 0,6 1 0,6 0 568,5-5-568,4-2 0,1-6 0,5 6 0,0-4 0,0 4 0,0-6 0,0 1 0,0-1 0,0 0 0,0 0 0,0-7 0,0-1 0,0-8 0,0 1 0,-5-8 0,-7 6 0,-2-14 0,-9 14 0,10-6 0,-5 8 0,7 6 0,4 2 0,3 13 0,4-6 0,0 17 0,0-5 0,0 8 0,0 5 0,0-5 0,4 0 0,2 0 0,8-7 0,2 1 0,0-6 0,3 4 0,-7-4 0,2 6 0,-4-7 0,-4 6 0,-1-6 0,-5 1 0,0 4 0,5-10 0,-4 4 0,10-20 0,-4-4 0,15-6 0,5-7 0,10 6 0,-10 22 0,0-3 0,-1 0 0,-1 0 0,3 5 0,-1 1 0,15-47 0,-7 27 0,-3-4 0,-1 1 0,-2 8 0,-5-1 0,-1 1 0,7-8 0,-5 13 0,10-11 0,-12 20 0,11-13 0,-10 13 0,10-7 0,-12 14 0,5 0 0,-7 8 0,-4 5 0,-2 1 0,-6 10 0,2-3 0,-2 8 0,-3-4 0,2 8 0,-6-2 0,3 2 0,-4-3 0,0 0 0,-4 4 0,-5 1 0,-10 3 0,-19 0 0,-8 0 0,-21 0 0,-2 6 0,0 0 0,-5 7 0,6-1 0,-1 0 0,9-5 0,16-1 0,7-6 0,17 0 0,2 0 0,24 0 0,12 0 0,11 0 0,13 0 0,-4 0 0,6-5 0,0 3 0,-6-2 0,4-1 0,-10 3 0,4-2 0,-6 4 0,-5 0 0,4 0 0,-9-4 0,3 2 0,-4-2 0,-6 4 0,0 0 0,-4 0 0,-1 0 0,0 0 0,0 0 0,-3 4 0,-5 5 0,-6 9 0,-7 2 0,1 15 0,-6-9 0,6 17 0,-3-6 0,4 7 0,0 7 0,5-6 0,-5 13 0,5-5 0,-6-1 0,0 5 0,6-11 0,-4 4 0,4-6 0,-5 0 0,5-7 0,-3 0 0,8-13 0,-4 5 0,5-13 0,0 6 0,0-8 0,0 0 0,0 3 0,0-8 0,0 4 0,0-5 0,0 1 0,0-1 0,0 0 0,0 0 0,0 1 0,0-1 0,0 4 0,0-3 0,0 3 0,0-4 0,0 0 0,0 0 0,0 0 0,0 0 0,0 0 0,0 0 0,0 0 0,0 1 0,0-2 0,0 1 0,0-7 0,0-10 0,0-5 0,5-14 0,0 3 0,6-11 0,-1-2 0,13-20 0,-5 17 0,12-23 0,-8 18 0,2-13 0,-1-1 0,-5 8 0,-1 1 0,-6 7 0,0 7 0,-1 0 0,0 7 0,-4 5 0,-2 2 0,-4 4 0,0 1 0,0 4 0,0 1 0,0 5 0,0 0 0,0-1 0,0 1 0,0 0 0,0 0 0,0 0 0,0 0 0,0 1 0,0-1 0,0 0 0,0 0 0,0 0 0,4-5 0,-3 0 0,7-1 0,-7 2 0,6 4 0,-6 0 0,3-5 0,-4 4 0,4 0 0,-3 1 0,2 4 0,-3-4 0,0 0 0,0 0 0,0 0 0,0 0 0,4 3 0,-3-2 0,3 2 0,-4-3 0,0 0 0,3 3 0,1 2 0,1 3 0,-2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7T00:17:23.008"/>
    </inkml:context>
    <inkml:brush xml:id="br0">
      <inkml:brushProperty name="width" value="0.05" units="cm"/>
      <inkml:brushProperty name="height" value="0.05" units="cm"/>
    </inkml:brush>
  </inkml:definitions>
  <inkml:trace contextRef="#ctx0" brushRef="#br0">1 0 24575,'0'0'0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7T00:17:47.326"/>
    </inkml:context>
    <inkml:brush xml:id="br0">
      <inkml:brushProperty name="width" value="0.05" units="cm"/>
      <inkml:brushProperty name="height" value="0.05" units="cm"/>
    </inkml:brush>
  </inkml:definitions>
  <inkml:trace contextRef="#ctx0" brushRef="#br0">0 1 24575,'0'0'0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7/26/21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7/26/21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7/26/21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7/26/21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7/26/21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7/26/21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7/26/21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7/26/21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7.xml"/><Relationship Id="rId4" Type="http://schemas.openxmlformats.org/officeDocument/2006/relationships/image" Target="../media/image5.tiff"/></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customXml" Target="../ink/ink5.xml"/><Relationship Id="rId3" Type="http://schemas.openxmlformats.org/officeDocument/2006/relationships/image" Target="../media/image7.tiff"/><Relationship Id="rId7" Type="http://schemas.openxmlformats.org/officeDocument/2006/relationships/customXml" Target="../ink/ink2.xml"/><Relationship Id="rId12"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80.png"/><Relationship Id="rId11" Type="http://schemas.openxmlformats.org/officeDocument/2006/relationships/customXml" Target="../ink/ink4.xml"/><Relationship Id="rId5" Type="http://schemas.openxmlformats.org/officeDocument/2006/relationships/customXml" Target="../ink/ink1.xml"/><Relationship Id="rId10"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customXml" Target="../ink/ink3.xml"/><Relationship Id="rId1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customXml" Target="../ink/ink8.xml"/><Relationship Id="rId13" Type="http://schemas.openxmlformats.org/officeDocument/2006/relationships/image" Target="../media/image19.png"/><Relationship Id="rId18" Type="http://schemas.openxmlformats.org/officeDocument/2006/relationships/image" Target="../media/image17.png"/><Relationship Id="rId26" Type="http://schemas.openxmlformats.org/officeDocument/2006/relationships/image" Target="../media/image24.png"/><Relationship Id="rId3" Type="http://schemas.openxmlformats.org/officeDocument/2006/relationships/image" Target="../media/image10.gif"/><Relationship Id="rId21" Type="http://schemas.openxmlformats.org/officeDocument/2006/relationships/customXml" Target="../ink/ink14.xml"/><Relationship Id="rId7" Type="http://schemas.openxmlformats.org/officeDocument/2006/relationships/image" Target="../media/image16.png"/><Relationship Id="rId12" Type="http://schemas.openxmlformats.org/officeDocument/2006/relationships/customXml" Target="../ink/ink10.xml"/><Relationship Id="rId17" Type="http://schemas.openxmlformats.org/officeDocument/2006/relationships/customXml" Target="../ink/ink12.xml"/><Relationship Id="rId25" Type="http://schemas.openxmlformats.org/officeDocument/2006/relationships/customXml" Target="../ink/ink16.xml"/><Relationship Id="rId2" Type="http://schemas.openxmlformats.org/officeDocument/2006/relationships/image" Target="../media/image9.tiff"/><Relationship Id="rId16" Type="http://schemas.openxmlformats.org/officeDocument/2006/relationships/image" Target="../media/image11.tiff"/><Relationship Id="rId20" Type="http://schemas.openxmlformats.org/officeDocument/2006/relationships/image" Target="../media/image21.png"/><Relationship Id="rId29" Type="http://schemas.openxmlformats.org/officeDocument/2006/relationships/customXml" Target="../ink/ink18.xml"/><Relationship Id="rId1" Type="http://schemas.openxmlformats.org/officeDocument/2006/relationships/slideLayout" Target="../slideLayouts/slideLayout7.xml"/><Relationship Id="rId6" Type="http://schemas.openxmlformats.org/officeDocument/2006/relationships/customXml" Target="../ink/ink7.xml"/><Relationship Id="rId11" Type="http://schemas.openxmlformats.org/officeDocument/2006/relationships/image" Target="../media/image18.png"/><Relationship Id="rId24" Type="http://schemas.openxmlformats.org/officeDocument/2006/relationships/image" Target="../media/image23.png"/><Relationship Id="rId5" Type="http://schemas.openxmlformats.org/officeDocument/2006/relationships/image" Target="../media/image15.png"/><Relationship Id="rId15" Type="http://schemas.openxmlformats.org/officeDocument/2006/relationships/image" Target="../media/image20.png"/><Relationship Id="rId23" Type="http://schemas.openxmlformats.org/officeDocument/2006/relationships/customXml" Target="../ink/ink15.xml"/><Relationship Id="rId28" Type="http://schemas.openxmlformats.org/officeDocument/2006/relationships/image" Target="../media/image25.png"/><Relationship Id="rId10" Type="http://schemas.openxmlformats.org/officeDocument/2006/relationships/customXml" Target="../ink/ink9.xml"/><Relationship Id="rId19" Type="http://schemas.openxmlformats.org/officeDocument/2006/relationships/customXml" Target="../ink/ink13.xml"/><Relationship Id="rId4" Type="http://schemas.openxmlformats.org/officeDocument/2006/relationships/customXml" Target="../ink/ink6.xml"/><Relationship Id="rId9" Type="http://schemas.openxmlformats.org/officeDocument/2006/relationships/image" Target="../media/image13.png"/><Relationship Id="rId14" Type="http://schemas.openxmlformats.org/officeDocument/2006/relationships/customXml" Target="../ink/ink11.xml"/><Relationship Id="rId22" Type="http://schemas.openxmlformats.org/officeDocument/2006/relationships/image" Target="../media/image22.png"/><Relationship Id="rId27" Type="http://schemas.openxmlformats.org/officeDocument/2006/relationships/customXml" Target="../ink/ink17.xml"/></Relationships>
</file>

<file path=ppt/slides/_rels/slide7.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tiff"/></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7.tif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tif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tiff"/><Relationship Id="rId1" Type="http://schemas.openxmlformats.org/officeDocument/2006/relationships/slideLayout" Target="../slideLayouts/slideLayout7.xml"/><Relationship Id="rId4" Type="http://schemas.openxmlformats.org/officeDocument/2006/relationships/image" Target="../media/image31.tiff"/></Relationships>
</file>

<file path=ppt/slides/_rels/slide11.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tiff"/></Relationships>
</file>

<file path=ppt/slides/_rels/slide12.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tiff"/></Relationships>
</file>

<file path=ppt/slides/_rels/slide1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tiff"/><Relationship Id="rId1" Type="http://schemas.openxmlformats.org/officeDocument/2006/relationships/slideLayout" Target="../slideLayouts/slideLayout7.xml"/><Relationship Id="rId6" Type="http://schemas.openxmlformats.org/officeDocument/2006/relationships/image" Target="../media/image44.tiff"/><Relationship Id="rId5" Type="http://schemas.openxmlformats.org/officeDocument/2006/relationships/image" Target="../media/image43.tiff"/><Relationship Id="rId4" Type="http://schemas.openxmlformats.org/officeDocument/2006/relationships/image" Target="../media/image42.tiff"/></Relationships>
</file>

<file path=ppt/slides/_rels/slide15.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image" Target="../media/image45.tiff"/><Relationship Id="rId1" Type="http://schemas.openxmlformats.org/officeDocument/2006/relationships/slideLayout" Target="../slideLayouts/slideLayout7.xml"/><Relationship Id="rId4" Type="http://schemas.openxmlformats.org/officeDocument/2006/relationships/image" Target="../media/image47.tiff"/></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FA7AD0A-1871-4DF8-9235-F49D0513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6B04CFB-FAE5-47DD-9B3E-4E9BA7A89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3C170810-670E-E940-8D8D-F0D239C55525}"/>
              </a:ext>
            </a:extLst>
          </p:cNvPr>
          <p:cNvSpPr>
            <a:spLocks noGrp="1"/>
          </p:cNvSpPr>
          <p:nvPr>
            <p:ph type="ctrTitle"/>
          </p:nvPr>
        </p:nvSpPr>
        <p:spPr>
          <a:xfrm>
            <a:off x="659301" y="1474969"/>
            <a:ext cx="2823919" cy="1868760"/>
          </a:xfrm>
        </p:spPr>
        <p:txBody>
          <a:bodyPr>
            <a:normAutofit/>
          </a:bodyPr>
          <a:lstStyle/>
          <a:p>
            <a:r>
              <a:rPr lang="en-US" sz="3600" dirty="0"/>
              <a:t>Color</a:t>
            </a:r>
            <a:br>
              <a:rPr lang="en-US" sz="3600" dirty="0"/>
            </a:br>
            <a:r>
              <a:rPr lang="en-US" sz="3600" dirty="0"/>
              <a:t>basics</a:t>
            </a:r>
          </a:p>
        </p:txBody>
      </p:sp>
      <p:sp>
        <p:nvSpPr>
          <p:cNvPr id="3" name="Subtitle 2">
            <a:extLst>
              <a:ext uri="{FF2B5EF4-FFF2-40B4-BE49-F238E27FC236}">
                <a16:creationId xmlns:a16="http://schemas.microsoft.com/office/drawing/2014/main" id="{4C8BDEAD-5082-B24D-B645-9545AB37970F}"/>
              </a:ext>
            </a:extLst>
          </p:cNvPr>
          <p:cNvSpPr>
            <a:spLocks noGrp="1"/>
          </p:cNvSpPr>
          <p:nvPr>
            <p:ph type="subTitle" idx="1"/>
          </p:nvPr>
        </p:nvSpPr>
        <p:spPr>
          <a:xfrm>
            <a:off x="659302" y="3531204"/>
            <a:ext cx="2823919" cy="2779023"/>
          </a:xfrm>
        </p:spPr>
        <p:txBody>
          <a:bodyPr>
            <a:normAutofit/>
          </a:bodyPr>
          <a:lstStyle/>
          <a:p>
            <a:r>
              <a:rPr lang="en-US" sz="1600" dirty="0"/>
              <a:t>Terminology </a:t>
            </a:r>
          </a:p>
          <a:p>
            <a:r>
              <a:rPr lang="en-US" sz="1600" dirty="0"/>
              <a:t>and </a:t>
            </a:r>
          </a:p>
          <a:p>
            <a:r>
              <a:rPr lang="en-US" sz="1600" dirty="0"/>
              <a:t>Basic</a:t>
            </a:r>
          </a:p>
          <a:p>
            <a:r>
              <a:rPr lang="en-US" sz="1600" dirty="0"/>
              <a:t>concepts </a:t>
            </a:r>
          </a:p>
          <a:p>
            <a:r>
              <a:rPr lang="en-US" sz="1600" dirty="0"/>
              <a:t>for </a:t>
            </a:r>
          </a:p>
          <a:p>
            <a:r>
              <a:rPr lang="en-US" sz="1600" dirty="0"/>
              <a:t>Visual artists</a:t>
            </a:r>
          </a:p>
        </p:txBody>
      </p:sp>
      <p:cxnSp>
        <p:nvCxnSpPr>
          <p:cNvPr id="13" name="Straight Connector 12">
            <a:extLst>
              <a:ext uri="{FF2B5EF4-FFF2-40B4-BE49-F238E27FC236}">
                <a16:creationId xmlns:a16="http://schemas.microsoft.com/office/drawing/2014/main" id="{EE68D41B-9286-479F-9AB7-678C8E348D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15" name="Group 14">
            <a:extLst>
              <a:ext uri="{FF2B5EF4-FFF2-40B4-BE49-F238E27FC236}">
                <a16:creationId xmlns:a16="http://schemas.microsoft.com/office/drawing/2014/main" id="{E8ACF89C-CFC3-4D68-B3C4-2BEFB7BBE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3979389" y="482171"/>
            <a:chExt cx="7560115" cy="5149101"/>
          </a:xfrm>
        </p:grpSpPr>
        <p:sp>
          <p:nvSpPr>
            <p:cNvPr id="31" name="Rectangle 15">
              <a:extLst>
                <a:ext uri="{FF2B5EF4-FFF2-40B4-BE49-F238E27FC236}">
                  <a16:creationId xmlns:a16="http://schemas.microsoft.com/office/drawing/2014/main" id="{3B770B7D-3C5C-4682-8DF0-20783592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6893E11-7EC1-4EB6-A2A8-0B693F8FE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622F7FD7-8884-4FD5-95AB-0B5C6033A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5487" y="977965"/>
            <a:ext cx="6615582"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01EF342-E635-1B4D-AB68-1E9E00F2924B}"/>
              </a:ext>
            </a:extLst>
          </p:cNvPr>
          <p:cNvPicPr>
            <a:picLocks noChangeAspect="1"/>
          </p:cNvPicPr>
          <p:nvPr/>
        </p:nvPicPr>
        <p:blipFill>
          <a:blip r:embed="rId2"/>
          <a:stretch>
            <a:fillRect/>
          </a:stretch>
        </p:blipFill>
        <p:spPr>
          <a:xfrm>
            <a:off x="4292145" y="787842"/>
            <a:ext cx="6928581" cy="4466451"/>
          </a:xfrm>
          <a:prstGeom prst="rect">
            <a:avLst/>
          </a:prstGeom>
        </p:spPr>
      </p:pic>
      <p:pic>
        <p:nvPicPr>
          <p:cNvPr id="21" name="Picture 20">
            <a:extLst>
              <a:ext uri="{FF2B5EF4-FFF2-40B4-BE49-F238E27FC236}">
                <a16:creationId xmlns:a16="http://schemas.microsoft.com/office/drawing/2014/main" id="{16EFE474-4FE0-4E8F-8F09-5ED2C9E76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2" name="Straight Connector 22">
            <a:extLst>
              <a:ext uri="{FF2B5EF4-FFF2-40B4-BE49-F238E27FC236}">
                <a16:creationId xmlns:a16="http://schemas.microsoft.com/office/drawing/2014/main" id="{CF8B8C81-54DC-4AF5-B682-3A2C70A6B5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8754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4393FF-F8D5-D242-BE6E-11F55C9F4C13}"/>
              </a:ext>
            </a:extLst>
          </p:cNvPr>
          <p:cNvSpPr txBox="1"/>
          <p:nvPr/>
        </p:nvSpPr>
        <p:spPr>
          <a:xfrm>
            <a:off x="267785" y="123485"/>
            <a:ext cx="11840902" cy="6247864"/>
          </a:xfrm>
          <a:prstGeom prst="rect">
            <a:avLst/>
          </a:prstGeom>
          <a:noFill/>
        </p:spPr>
        <p:txBody>
          <a:bodyPr wrap="square" rtlCol="0">
            <a:spAutoFit/>
          </a:bodyPr>
          <a:lstStyle/>
          <a:p>
            <a:r>
              <a:rPr lang="en-US" sz="2000" dirty="0"/>
              <a:t>This presentation will cover the following information. </a:t>
            </a:r>
          </a:p>
          <a:p>
            <a:r>
              <a:rPr lang="en-US" sz="2000" dirty="0"/>
              <a:t>References will refer generally to 2D art but are applicable to 3D media, equally.</a:t>
            </a:r>
          </a:p>
          <a:p>
            <a:endParaRPr lang="en-US" sz="2000" dirty="0"/>
          </a:p>
          <a:p>
            <a:r>
              <a:rPr lang="en-US" sz="2000" dirty="0"/>
              <a:t>What is Color?</a:t>
            </a:r>
          </a:p>
          <a:p>
            <a:pPr marL="285750" indent="-285750">
              <a:buFont typeface="Arial" panose="020B0604020202020204" pitchFamily="34" charset="0"/>
              <a:buChar char="•"/>
            </a:pPr>
            <a:endParaRPr lang="en-US" sz="2000" dirty="0"/>
          </a:p>
          <a:p>
            <a:r>
              <a:rPr lang="en-US" sz="2000" dirty="0"/>
              <a:t>Color Perception</a:t>
            </a:r>
          </a:p>
          <a:p>
            <a:endParaRPr lang="en-US" sz="2000" dirty="0"/>
          </a:p>
          <a:p>
            <a:r>
              <a:rPr lang="en-US" sz="2000" dirty="0"/>
              <a:t>The Color Wheel</a:t>
            </a:r>
          </a:p>
          <a:p>
            <a:endParaRPr lang="en-US" sz="2000" dirty="0"/>
          </a:p>
          <a:p>
            <a:r>
              <a:rPr lang="en-US" sz="2000" dirty="0"/>
              <a:t>Value and Color</a:t>
            </a:r>
          </a:p>
          <a:p>
            <a:endParaRPr lang="en-US" sz="2000" dirty="0"/>
          </a:p>
          <a:p>
            <a:r>
              <a:rPr lang="en-US" sz="2000" dirty="0"/>
              <a:t>Warm vs. Cool Color</a:t>
            </a:r>
          </a:p>
          <a:p>
            <a:endParaRPr lang="en-US" sz="2000" dirty="0"/>
          </a:p>
          <a:p>
            <a:r>
              <a:rPr lang="en-US" sz="2000" dirty="0"/>
              <a:t>Saturation and Intensity</a:t>
            </a:r>
          </a:p>
          <a:p>
            <a:endParaRPr lang="en-US" sz="2000" dirty="0"/>
          </a:p>
          <a:p>
            <a:r>
              <a:rPr lang="en-US" sz="2000" dirty="0"/>
              <a:t>Balance and Space</a:t>
            </a:r>
          </a:p>
          <a:p>
            <a:r>
              <a:rPr lang="en-US" sz="2000" dirty="0"/>
              <a:t> </a:t>
            </a:r>
          </a:p>
          <a:p>
            <a:r>
              <a:rPr lang="en-US" sz="2000" dirty="0"/>
              <a:t>Color Schemes</a:t>
            </a:r>
          </a:p>
          <a:p>
            <a:pPr algn="ctr"/>
            <a:endParaRPr lang="en-US" sz="2000" dirty="0"/>
          </a:p>
          <a:p>
            <a:pPr algn="ctr"/>
            <a:endParaRPr lang="en-US" sz="2000" dirty="0"/>
          </a:p>
        </p:txBody>
      </p:sp>
      <p:sp>
        <p:nvSpPr>
          <p:cNvPr id="3" name="Rectangle 2">
            <a:extLst>
              <a:ext uri="{FF2B5EF4-FFF2-40B4-BE49-F238E27FC236}">
                <a16:creationId xmlns:a16="http://schemas.microsoft.com/office/drawing/2014/main" id="{AC3BC303-C3BD-0640-9677-86668AC00C60}"/>
              </a:ext>
            </a:extLst>
          </p:cNvPr>
          <p:cNvSpPr/>
          <p:nvPr/>
        </p:nvSpPr>
        <p:spPr>
          <a:xfrm>
            <a:off x="4682502" y="1158307"/>
            <a:ext cx="3278349" cy="3519247"/>
          </a:xfrm>
          <a:prstGeom prst="rect">
            <a:avLst/>
          </a:prstGeom>
          <a:solidFill>
            <a:srgbClr val="FF0000">
              <a:alpha val="7629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04EFB648-D4B4-C842-9BED-75C0538A26ED}"/>
              </a:ext>
            </a:extLst>
          </p:cNvPr>
          <p:cNvSpPr/>
          <p:nvPr/>
        </p:nvSpPr>
        <p:spPr>
          <a:xfrm>
            <a:off x="6905807" y="2917931"/>
            <a:ext cx="2671763" cy="2471737"/>
          </a:xfrm>
          <a:prstGeom prst="ellipse">
            <a:avLst/>
          </a:prstGeom>
          <a:solidFill>
            <a:srgbClr val="FFFF00">
              <a:alpha val="71907"/>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a:extLst>
              <a:ext uri="{FF2B5EF4-FFF2-40B4-BE49-F238E27FC236}">
                <a16:creationId xmlns:a16="http://schemas.microsoft.com/office/drawing/2014/main" id="{23904FCB-F311-8742-8F03-B7F08EE04C06}"/>
              </a:ext>
            </a:extLst>
          </p:cNvPr>
          <p:cNvSpPr/>
          <p:nvPr/>
        </p:nvSpPr>
        <p:spPr>
          <a:xfrm>
            <a:off x="8166453" y="2917931"/>
            <a:ext cx="3471862" cy="3086100"/>
          </a:xfrm>
          <a:prstGeom prst="triangle">
            <a:avLst/>
          </a:prstGeom>
          <a:solidFill>
            <a:srgbClr val="00B0F0">
              <a:alpha val="82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9252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E4E5FA-35B3-8F43-AA4B-14E6D8E2478B}"/>
              </a:ext>
            </a:extLst>
          </p:cNvPr>
          <p:cNvSpPr txBox="1"/>
          <p:nvPr/>
        </p:nvSpPr>
        <p:spPr>
          <a:xfrm>
            <a:off x="114300" y="26167"/>
            <a:ext cx="5981700" cy="7294305"/>
          </a:xfrm>
          <a:prstGeom prst="rect">
            <a:avLst/>
          </a:prstGeom>
          <a:noFill/>
        </p:spPr>
        <p:txBody>
          <a:bodyPr wrap="square" rtlCol="0">
            <a:spAutoFit/>
          </a:bodyPr>
          <a:lstStyle/>
          <a:p>
            <a:r>
              <a:rPr lang="en-US" u="sng" dirty="0"/>
              <a:t>Basic Terminology</a:t>
            </a:r>
          </a:p>
          <a:p>
            <a:endParaRPr lang="en-US" dirty="0"/>
          </a:p>
          <a:p>
            <a:r>
              <a:rPr lang="en-US" dirty="0"/>
              <a:t>Hue – the most general names for the visible spectrum as observed by Newton; there are many ‘colors’ but only a few ‘hues’. </a:t>
            </a:r>
          </a:p>
          <a:p>
            <a:endParaRPr lang="en-US" dirty="0"/>
          </a:p>
          <a:p>
            <a:r>
              <a:rPr lang="en-US" dirty="0"/>
              <a:t>Color wheel – a model for the study of color that expresses the difference in primary, secondary and tertiary color and sometimes value. There are many color wheels useful for differing purposes.</a:t>
            </a:r>
          </a:p>
          <a:p>
            <a:endParaRPr lang="en-US" dirty="0"/>
          </a:p>
          <a:p>
            <a:r>
              <a:rPr lang="en-US" dirty="0"/>
              <a:t>Tint – Color plus white</a:t>
            </a:r>
          </a:p>
          <a:p>
            <a:r>
              <a:rPr lang="en-US" dirty="0"/>
              <a:t>Shade – Color plus black</a:t>
            </a:r>
          </a:p>
          <a:p>
            <a:endParaRPr lang="en-US" dirty="0"/>
          </a:p>
          <a:p>
            <a:r>
              <a:rPr lang="en-US" dirty="0"/>
              <a:t>Color Scheme – a selected series of colors applied to an artwork or design to achieve particular optical effects and emotions.</a:t>
            </a:r>
          </a:p>
          <a:p>
            <a:endParaRPr lang="en-US" dirty="0"/>
          </a:p>
          <a:p>
            <a:r>
              <a:rPr lang="en-US" dirty="0"/>
              <a:t>Chroma – another word for color, sometimes used to refer to ‘saturation’: the purity and intensity of a color.</a:t>
            </a:r>
          </a:p>
          <a:p>
            <a:endParaRPr lang="en-US" dirty="0"/>
          </a:p>
          <a:p>
            <a:r>
              <a:rPr lang="en-US" dirty="0"/>
              <a:t>*either a tint OR a shade is a ‘desaturated’ color.</a:t>
            </a:r>
          </a:p>
          <a:p>
            <a:endParaRPr lang="en-US" dirty="0"/>
          </a:p>
          <a:p>
            <a:endParaRPr lang="en-US" dirty="0"/>
          </a:p>
          <a:p>
            <a:endParaRPr lang="en-US" dirty="0"/>
          </a:p>
          <a:p>
            <a:endParaRPr lang="en-US" dirty="0"/>
          </a:p>
        </p:txBody>
      </p:sp>
      <p:sp>
        <p:nvSpPr>
          <p:cNvPr id="3" name="Oval 2">
            <a:extLst>
              <a:ext uri="{FF2B5EF4-FFF2-40B4-BE49-F238E27FC236}">
                <a16:creationId xmlns:a16="http://schemas.microsoft.com/office/drawing/2014/main" id="{F5C2BBFB-ACC5-D240-B218-391B77CAA02F}"/>
              </a:ext>
            </a:extLst>
          </p:cNvPr>
          <p:cNvSpPr/>
          <p:nvPr/>
        </p:nvSpPr>
        <p:spPr>
          <a:xfrm>
            <a:off x="6629400" y="214313"/>
            <a:ext cx="685800" cy="67151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99FEAFAE-EBE1-F946-8C7A-01093BF6FC24}"/>
              </a:ext>
            </a:extLst>
          </p:cNvPr>
          <p:cNvSpPr/>
          <p:nvPr/>
        </p:nvSpPr>
        <p:spPr>
          <a:xfrm>
            <a:off x="7415211" y="852964"/>
            <a:ext cx="685800" cy="671512"/>
          </a:xfrm>
          <a:prstGeom prst="ellipse">
            <a:avLst/>
          </a:prstGeom>
          <a:solidFill>
            <a:srgbClr val="90D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0A259A1-804F-4B45-BB0D-B4278AB0B36F}"/>
              </a:ext>
            </a:extLst>
          </p:cNvPr>
          <p:cNvSpPr/>
          <p:nvPr/>
        </p:nvSpPr>
        <p:spPr>
          <a:xfrm>
            <a:off x="8201022" y="884397"/>
            <a:ext cx="685800" cy="671512"/>
          </a:xfrm>
          <a:prstGeom prst="ellipse">
            <a:avLst/>
          </a:prstGeom>
          <a:solidFill>
            <a:srgbClr val="00AB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C2DBC521-D477-644E-923A-5E9BDBF9D2C8}"/>
              </a:ext>
            </a:extLst>
          </p:cNvPr>
          <p:cNvSpPr/>
          <p:nvPr/>
        </p:nvSpPr>
        <p:spPr>
          <a:xfrm>
            <a:off x="8986833" y="884397"/>
            <a:ext cx="685800" cy="671512"/>
          </a:xfrm>
          <a:prstGeom prst="ellipse">
            <a:avLst/>
          </a:prstGeom>
          <a:solidFill>
            <a:srgbClr val="77A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EA4A953-4F4E-FC4A-A02E-21BE33E5FD97}"/>
              </a:ext>
            </a:extLst>
          </p:cNvPr>
          <p:cNvSpPr txBox="1"/>
          <p:nvPr/>
        </p:nvSpPr>
        <p:spPr>
          <a:xfrm>
            <a:off x="7415211" y="214313"/>
            <a:ext cx="4662489" cy="369332"/>
          </a:xfrm>
          <a:prstGeom prst="rect">
            <a:avLst/>
          </a:prstGeom>
          <a:noFill/>
        </p:spPr>
        <p:txBody>
          <a:bodyPr wrap="square" rtlCol="0">
            <a:spAutoFit/>
          </a:bodyPr>
          <a:lstStyle/>
          <a:p>
            <a:r>
              <a:rPr lang="en-US" dirty="0"/>
              <a:t>The </a:t>
            </a:r>
            <a:r>
              <a:rPr lang="en-US" b="1" dirty="0"/>
              <a:t>hue</a:t>
            </a:r>
            <a:r>
              <a:rPr lang="en-US" dirty="0"/>
              <a:t> Green</a:t>
            </a:r>
          </a:p>
        </p:txBody>
      </p:sp>
      <p:sp>
        <p:nvSpPr>
          <p:cNvPr id="9" name="TextBox 8">
            <a:extLst>
              <a:ext uri="{FF2B5EF4-FFF2-40B4-BE49-F238E27FC236}">
                <a16:creationId xmlns:a16="http://schemas.microsoft.com/office/drawing/2014/main" id="{B5380DAA-901C-9642-B7D0-5DA75EB7B659}"/>
              </a:ext>
            </a:extLst>
          </p:cNvPr>
          <p:cNvSpPr txBox="1"/>
          <p:nvPr/>
        </p:nvSpPr>
        <p:spPr>
          <a:xfrm>
            <a:off x="9872663" y="852964"/>
            <a:ext cx="2205037" cy="923330"/>
          </a:xfrm>
          <a:prstGeom prst="rect">
            <a:avLst/>
          </a:prstGeom>
          <a:noFill/>
        </p:spPr>
        <p:txBody>
          <a:bodyPr wrap="square" rtlCol="0">
            <a:spAutoFit/>
          </a:bodyPr>
          <a:lstStyle/>
          <a:p>
            <a:r>
              <a:rPr lang="en-US" b="1" dirty="0"/>
              <a:t>Colors</a:t>
            </a:r>
            <a:r>
              <a:rPr lang="en-US" dirty="0"/>
              <a:t> of Green, yellow green, blue green, etc.</a:t>
            </a:r>
          </a:p>
        </p:txBody>
      </p:sp>
      <p:sp>
        <p:nvSpPr>
          <p:cNvPr id="11" name="Oval 10">
            <a:extLst>
              <a:ext uri="{FF2B5EF4-FFF2-40B4-BE49-F238E27FC236}">
                <a16:creationId xmlns:a16="http://schemas.microsoft.com/office/drawing/2014/main" id="{DE533D31-3150-574E-A168-5CFEB05AF742}"/>
              </a:ext>
            </a:extLst>
          </p:cNvPr>
          <p:cNvSpPr/>
          <p:nvPr/>
        </p:nvSpPr>
        <p:spPr>
          <a:xfrm>
            <a:off x="6729411" y="1793795"/>
            <a:ext cx="685800" cy="671512"/>
          </a:xfrm>
          <a:prstGeom prst="ellipse">
            <a:avLst/>
          </a:prstGeom>
          <a:solidFill>
            <a:srgbClr val="52FF0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5414F5C-2544-9C4F-931C-2C9F7BF5D630}"/>
              </a:ext>
            </a:extLst>
          </p:cNvPr>
          <p:cNvSpPr/>
          <p:nvPr/>
        </p:nvSpPr>
        <p:spPr>
          <a:xfrm>
            <a:off x="6729411" y="2566988"/>
            <a:ext cx="685800" cy="671512"/>
          </a:xfrm>
          <a:prstGeom prst="ellipse">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0B97A6F-F2B1-3542-A8D7-6D7B3CD401AE}"/>
              </a:ext>
            </a:extLst>
          </p:cNvPr>
          <p:cNvSpPr txBox="1"/>
          <p:nvPr/>
        </p:nvSpPr>
        <p:spPr>
          <a:xfrm>
            <a:off x="7586663" y="2014538"/>
            <a:ext cx="3643312" cy="923330"/>
          </a:xfrm>
          <a:prstGeom prst="rect">
            <a:avLst/>
          </a:prstGeom>
          <a:noFill/>
        </p:spPr>
        <p:txBody>
          <a:bodyPr wrap="square" rtlCol="0">
            <a:spAutoFit/>
          </a:bodyPr>
          <a:lstStyle/>
          <a:p>
            <a:r>
              <a:rPr lang="en-US" dirty="0"/>
              <a:t>A </a:t>
            </a:r>
            <a:r>
              <a:rPr lang="en-US" b="1" dirty="0"/>
              <a:t>tint </a:t>
            </a:r>
            <a:r>
              <a:rPr lang="en-US" dirty="0"/>
              <a:t>of Green</a:t>
            </a:r>
          </a:p>
          <a:p>
            <a:endParaRPr lang="en-US" dirty="0"/>
          </a:p>
          <a:p>
            <a:r>
              <a:rPr lang="en-US" dirty="0"/>
              <a:t>A </a:t>
            </a:r>
            <a:r>
              <a:rPr lang="en-US" b="1" dirty="0"/>
              <a:t>shade</a:t>
            </a:r>
            <a:r>
              <a:rPr lang="en-US" dirty="0"/>
              <a:t> of green</a:t>
            </a:r>
          </a:p>
        </p:txBody>
      </p:sp>
      <p:sp>
        <p:nvSpPr>
          <p:cNvPr id="14" name="Oval 13">
            <a:extLst>
              <a:ext uri="{FF2B5EF4-FFF2-40B4-BE49-F238E27FC236}">
                <a16:creationId xmlns:a16="http://schemas.microsoft.com/office/drawing/2014/main" id="{6621787E-A949-DF45-8F1A-382B4F60FA2B}"/>
              </a:ext>
            </a:extLst>
          </p:cNvPr>
          <p:cNvSpPr/>
          <p:nvPr/>
        </p:nvSpPr>
        <p:spPr>
          <a:xfrm>
            <a:off x="9872663" y="2014538"/>
            <a:ext cx="685800" cy="671512"/>
          </a:xfrm>
          <a:prstGeom prst="ellipse">
            <a:avLst/>
          </a:prstGeom>
          <a:solidFill>
            <a:srgbClr val="90D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08A7FA9B-1036-EC47-8527-7EBC76EF47B9}"/>
              </a:ext>
            </a:extLst>
          </p:cNvPr>
          <p:cNvSpPr/>
          <p:nvPr/>
        </p:nvSpPr>
        <p:spPr>
          <a:xfrm>
            <a:off x="10553700" y="2465307"/>
            <a:ext cx="685800" cy="671512"/>
          </a:xfrm>
          <a:prstGeom prst="ellipse">
            <a:avLst/>
          </a:prstGeom>
          <a:solidFill>
            <a:srgbClr val="00E7D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1F7283A-0C9D-FC4D-99E3-1730A379BDC1}"/>
              </a:ext>
            </a:extLst>
          </p:cNvPr>
          <p:cNvSpPr/>
          <p:nvPr/>
        </p:nvSpPr>
        <p:spPr>
          <a:xfrm>
            <a:off x="9782174" y="2801420"/>
            <a:ext cx="685800" cy="671512"/>
          </a:xfrm>
          <a:prstGeom prst="ellipse">
            <a:avLst/>
          </a:prstGeom>
          <a:solidFill>
            <a:srgbClr val="D0E8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88895998-E190-B442-B737-0D32E5B7ABD0}"/>
              </a:ext>
            </a:extLst>
          </p:cNvPr>
          <p:cNvSpPr txBox="1"/>
          <p:nvPr/>
        </p:nvSpPr>
        <p:spPr>
          <a:xfrm>
            <a:off x="8770144" y="3488654"/>
            <a:ext cx="3567112" cy="369332"/>
          </a:xfrm>
          <a:prstGeom prst="rect">
            <a:avLst/>
          </a:prstGeom>
          <a:noFill/>
        </p:spPr>
        <p:txBody>
          <a:bodyPr wrap="square" rtlCol="0">
            <a:spAutoFit/>
          </a:bodyPr>
          <a:lstStyle/>
          <a:p>
            <a:pPr algn="ctr"/>
            <a:r>
              <a:rPr lang="en-US" dirty="0"/>
              <a:t>Analogous </a:t>
            </a:r>
            <a:r>
              <a:rPr lang="en-US" b="1" dirty="0"/>
              <a:t>Color Scheme</a:t>
            </a:r>
          </a:p>
        </p:txBody>
      </p:sp>
      <p:sp>
        <p:nvSpPr>
          <p:cNvPr id="18" name="Oval 17">
            <a:extLst>
              <a:ext uri="{FF2B5EF4-FFF2-40B4-BE49-F238E27FC236}">
                <a16:creationId xmlns:a16="http://schemas.microsoft.com/office/drawing/2014/main" id="{B3DD3058-8B12-F148-9771-58E6144A13EC}"/>
              </a:ext>
            </a:extLst>
          </p:cNvPr>
          <p:cNvSpPr/>
          <p:nvPr/>
        </p:nvSpPr>
        <p:spPr>
          <a:xfrm>
            <a:off x="6604397" y="5095876"/>
            <a:ext cx="685800" cy="671512"/>
          </a:xfrm>
          <a:prstGeom prst="ellipse">
            <a:avLst/>
          </a:prstGeom>
          <a:solidFill>
            <a:schemeClr val="accent1">
              <a:lumMod val="20000"/>
              <a:lumOff val="80000"/>
              <a:alpha val="83137"/>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F1443944-6995-4146-A13E-0D440A2E4232}"/>
              </a:ext>
            </a:extLst>
          </p:cNvPr>
          <p:cNvSpPr/>
          <p:nvPr/>
        </p:nvSpPr>
        <p:spPr>
          <a:xfrm>
            <a:off x="6604397" y="4322683"/>
            <a:ext cx="685800" cy="67151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72B3131-528E-E742-BECA-F840B354FB55}"/>
              </a:ext>
            </a:extLst>
          </p:cNvPr>
          <p:cNvSpPr txBox="1"/>
          <p:nvPr/>
        </p:nvSpPr>
        <p:spPr>
          <a:xfrm>
            <a:off x="7415211" y="4529138"/>
            <a:ext cx="4457702" cy="1200329"/>
          </a:xfrm>
          <a:prstGeom prst="rect">
            <a:avLst/>
          </a:prstGeom>
          <a:noFill/>
        </p:spPr>
        <p:txBody>
          <a:bodyPr wrap="square" rtlCol="0">
            <a:spAutoFit/>
          </a:bodyPr>
          <a:lstStyle/>
          <a:p>
            <a:r>
              <a:rPr lang="en-US" dirty="0"/>
              <a:t>Saturated chroma of red</a:t>
            </a:r>
          </a:p>
          <a:p>
            <a:endParaRPr lang="en-US" dirty="0"/>
          </a:p>
          <a:p>
            <a:endParaRPr lang="en-US" dirty="0"/>
          </a:p>
          <a:p>
            <a:r>
              <a:rPr lang="en-US" dirty="0"/>
              <a:t>Desaturated chroma of red </a:t>
            </a:r>
          </a:p>
        </p:txBody>
      </p:sp>
    </p:spTree>
    <p:extLst>
      <p:ext uri="{BB962C8B-B14F-4D97-AF65-F5344CB8AC3E}">
        <p14:creationId xmlns:p14="http://schemas.microsoft.com/office/powerpoint/2010/main" val="1788859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61A58A-EF3B-E34D-9E51-654EF6284F5F}"/>
              </a:ext>
            </a:extLst>
          </p:cNvPr>
          <p:cNvSpPr txBox="1"/>
          <p:nvPr/>
        </p:nvSpPr>
        <p:spPr>
          <a:xfrm>
            <a:off x="185738" y="200025"/>
            <a:ext cx="5629275" cy="5909310"/>
          </a:xfrm>
          <a:prstGeom prst="rect">
            <a:avLst/>
          </a:prstGeom>
          <a:noFill/>
        </p:spPr>
        <p:txBody>
          <a:bodyPr wrap="square" rtlCol="0">
            <a:spAutoFit/>
          </a:bodyPr>
          <a:lstStyle/>
          <a:p>
            <a:r>
              <a:rPr lang="en-US" u="sng" dirty="0"/>
              <a:t>The History of COLOR…..</a:t>
            </a:r>
          </a:p>
          <a:p>
            <a:endParaRPr lang="en-US" u="sng" dirty="0"/>
          </a:p>
          <a:p>
            <a:r>
              <a:rPr lang="en-US" dirty="0"/>
              <a:t>Color is a phenomenon of light and your perception, it is NOT</a:t>
            </a:r>
          </a:p>
          <a:p>
            <a:r>
              <a:rPr lang="en-US" dirty="0"/>
              <a:t>A ‘thing’ unto itself.</a:t>
            </a:r>
          </a:p>
          <a:p>
            <a:endParaRPr lang="en-US" dirty="0"/>
          </a:p>
          <a:p>
            <a:r>
              <a:rPr lang="en-US" b="1" dirty="0"/>
              <a:t>How does color work?</a:t>
            </a:r>
          </a:p>
          <a:p>
            <a:r>
              <a:rPr lang="en-US" dirty="0"/>
              <a:t>	Color is present within white light as various wavelengths of energy. When combined, we perceive them as ‘white’, but separated, we observe them as a spectrum with each wave function expressing a different color; some we see, some we do not.  </a:t>
            </a:r>
          </a:p>
          <a:p>
            <a:endParaRPr lang="en-US" dirty="0"/>
          </a:p>
          <a:p>
            <a:r>
              <a:rPr lang="en-US" b="1" dirty="0"/>
              <a:t>Who discovered the phenomenon of color?</a:t>
            </a:r>
          </a:p>
          <a:p>
            <a:r>
              <a:rPr lang="en-US" dirty="0"/>
              <a:t>	Rene Descartes, the French philosopher and scientist observed light dispersing into the color spectrum in the 16</a:t>
            </a:r>
            <a:r>
              <a:rPr lang="en-US" baseline="30000" dirty="0"/>
              <a:t>th</a:t>
            </a:r>
            <a:r>
              <a:rPr lang="en-US" dirty="0"/>
              <a:t> century. But it is Isaac Newton that we credit with the definitive observation of the phenomenon, by passing light through a glass prism, in 1666. </a:t>
            </a:r>
          </a:p>
          <a:p>
            <a:r>
              <a:rPr lang="en-US" dirty="0"/>
              <a:t>Newton divided this spectrum into the 7 base colors, known by the anagram </a:t>
            </a:r>
            <a:r>
              <a:rPr lang="en-US" u="sng" dirty="0"/>
              <a:t>ROY G BIV</a:t>
            </a:r>
            <a:r>
              <a:rPr lang="en-US" dirty="0"/>
              <a:t>…</a:t>
            </a:r>
          </a:p>
        </p:txBody>
      </p:sp>
      <p:pic>
        <p:nvPicPr>
          <p:cNvPr id="3" name="Picture 2">
            <a:extLst>
              <a:ext uri="{FF2B5EF4-FFF2-40B4-BE49-F238E27FC236}">
                <a16:creationId xmlns:a16="http://schemas.microsoft.com/office/drawing/2014/main" id="{D180A52E-D9BE-6845-B712-7108F18BC068}"/>
              </a:ext>
            </a:extLst>
          </p:cNvPr>
          <p:cNvPicPr>
            <a:picLocks noChangeAspect="1"/>
          </p:cNvPicPr>
          <p:nvPr/>
        </p:nvPicPr>
        <p:blipFill>
          <a:blip r:embed="rId2"/>
          <a:stretch>
            <a:fillRect/>
          </a:stretch>
        </p:blipFill>
        <p:spPr>
          <a:xfrm>
            <a:off x="6376989" y="3948642"/>
            <a:ext cx="5063332" cy="2761818"/>
          </a:xfrm>
          <a:prstGeom prst="rect">
            <a:avLst/>
          </a:prstGeom>
        </p:spPr>
      </p:pic>
      <p:pic>
        <p:nvPicPr>
          <p:cNvPr id="4" name="Picture 3">
            <a:extLst>
              <a:ext uri="{FF2B5EF4-FFF2-40B4-BE49-F238E27FC236}">
                <a16:creationId xmlns:a16="http://schemas.microsoft.com/office/drawing/2014/main" id="{D2E993A3-3F0A-594D-B446-45BE5A5F1980}"/>
              </a:ext>
            </a:extLst>
          </p:cNvPr>
          <p:cNvPicPr>
            <a:picLocks noChangeAspect="1"/>
          </p:cNvPicPr>
          <p:nvPr/>
        </p:nvPicPr>
        <p:blipFill>
          <a:blip r:embed="rId3"/>
          <a:stretch>
            <a:fillRect/>
          </a:stretch>
        </p:blipFill>
        <p:spPr>
          <a:xfrm>
            <a:off x="6319840" y="200025"/>
            <a:ext cx="2133600" cy="2709334"/>
          </a:xfrm>
          <a:prstGeom prst="rect">
            <a:avLst/>
          </a:prstGeom>
        </p:spPr>
      </p:pic>
      <p:pic>
        <p:nvPicPr>
          <p:cNvPr id="5" name="Picture 4">
            <a:extLst>
              <a:ext uri="{FF2B5EF4-FFF2-40B4-BE49-F238E27FC236}">
                <a16:creationId xmlns:a16="http://schemas.microsoft.com/office/drawing/2014/main" id="{7A56F489-973F-EC42-9386-66121032B10A}"/>
              </a:ext>
            </a:extLst>
          </p:cNvPr>
          <p:cNvPicPr>
            <a:picLocks noChangeAspect="1"/>
          </p:cNvPicPr>
          <p:nvPr/>
        </p:nvPicPr>
        <p:blipFill>
          <a:blip r:embed="rId4"/>
          <a:stretch>
            <a:fillRect/>
          </a:stretch>
        </p:blipFill>
        <p:spPr>
          <a:xfrm>
            <a:off x="8282196" y="881592"/>
            <a:ext cx="3724066" cy="2809875"/>
          </a:xfrm>
          <a:prstGeom prst="rect">
            <a:avLst/>
          </a:prstGeom>
        </p:spPr>
      </p:pic>
      <p:sp>
        <p:nvSpPr>
          <p:cNvPr id="6" name="TextBox 5">
            <a:extLst>
              <a:ext uri="{FF2B5EF4-FFF2-40B4-BE49-F238E27FC236}">
                <a16:creationId xmlns:a16="http://schemas.microsoft.com/office/drawing/2014/main" id="{064F157D-C233-3F47-A4EC-55E68E4A5395}"/>
              </a:ext>
            </a:extLst>
          </p:cNvPr>
          <p:cNvSpPr txBox="1"/>
          <p:nvPr/>
        </p:nvSpPr>
        <p:spPr>
          <a:xfrm>
            <a:off x="8479735" y="327568"/>
            <a:ext cx="3328988" cy="369332"/>
          </a:xfrm>
          <a:prstGeom prst="rect">
            <a:avLst/>
          </a:prstGeom>
          <a:noFill/>
        </p:spPr>
        <p:txBody>
          <a:bodyPr wrap="square" rtlCol="0">
            <a:spAutoFit/>
          </a:bodyPr>
          <a:lstStyle/>
          <a:p>
            <a:r>
              <a:rPr lang="en-US" dirty="0"/>
              <a:t>Rene Descartes (1596-1650)</a:t>
            </a:r>
          </a:p>
        </p:txBody>
      </p:sp>
      <p:sp>
        <p:nvSpPr>
          <p:cNvPr id="7" name="TextBox 6">
            <a:extLst>
              <a:ext uri="{FF2B5EF4-FFF2-40B4-BE49-F238E27FC236}">
                <a16:creationId xmlns:a16="http://schemas.microsoft.com/office/drawing/2014/main" id="{391CBF42-C8DE-F04B-A399-AE80D0AB72F5}"/>
              </a:ext>
            </a:extLst>
          </p:cNvPr>
          <p:cNvSpPr txBox="1"/>
          <p:nvPr/>
        </p:nvSpPr>
        <p:spPr>
          <a:xfrm>
            <a:off x="6376989" y="3043238"/>
            <a:ext cx="1905207" cy="646331"/>
          </a:xfrm>
          <a:prstGeom prst="rect">
            <a:avLst/>
          </a:prstGeom>
          <a:noFill/>
        </p:spPr>
        <p:txBody>
          <a:bodyPr wrap="square" rtlCol="0">
            <a:spAutoFit/>
          </a:bodyPr>
          <a:lstStyle/>
          <a:p>
            <a:pPr algn="ctr"/>
            <a:r>
              <a:rPr lang="en-US" dirty="0"/>
              <a:t>Sir Isaac Newton, 1643-1727</a:t>
            </a:r>
          </a:p>
        </p:txBody>
      </p:sp>
    </p:spTree>
    <p:extLst>
      <p:ext uri="{BB962C8B-B14F-4D97-AF65-F5344CB8AC3E}">
        <p14:creationId xmlns:p14="http://schemas.microsoft.com/office/powerpoint/2010/main" val="802615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6A32F0-507A-0E4C-A3E9-5EABDD00EEE6}"/>
              </a:ext>
            </a:extLst>
          </p:cNvPr>
          <p:cNvSpPr txBox="1"/>
          <p:nvPr/>
        </p:nvSpPr>
        <p:spPr>
          <a:xfrm>
            <a:off x="171450" y="214313"/>
            <a:ext cx="5314950" cy="6432530"/>
          </a:xfrm>
          <a:prstGeom prst="rect">
            <a:avLst/>
          </a:prstGeom>
          <a:noFill/>
        </p:spPr>
        <p:txBody>
          <a:bodyPr wrap="square" rtlCol="0">
            <a:spAutoFit/>
          </a:bodyPr>
          <a:lstStyle/>
          <a:p>
            <a:r>
              <a:rPr lang="en-US" sz="2000" dirty="0"/>
              <a:t>OR……..</a:t>
            </a:r>
          </a:p>
          <a:p>
            <a:endParaRPr lang="en-US" sz="2000" dirty="0"/>
          </a:p>
          <a:p>
            <a:r>
              <a:rPr lang="en-US" sz="2000" dirty="0"/>
              <a:t>Red</a:t>
            </a:r>
          </a:p>
          <a:p>
            <a:r>
              <a:rPr lang="en-US" sz="2000" dirty="0"/>
              <a:t>Orange</a:t>
            </a:r>
          </a:p>
          <a:p>
            <a:r>
              <a:rPr lang="en-US" sz="2000" dirty="0"/>
              <a:t>Yellow</a:t>
            </a:r>
          </a:p>
          <a:p>
            <a:r>
              <a:rPr lang="en-US" sz="2000" dirty="0"/>
              <a:t>Green</a:t>
            </a:r>
          </a:p>
          <a:p>
            <a:r>
              <a:rPr lang="en-US" sz="2000" dirty="0"/>
              <a:t>Blue</a:t>
            </a:r>
          </a:p>
          <a:p>
            <a:r>
              <a:rPr lang="en-US" sz="2000" dirty="0"/>
              <a:t>Indigo </a:t>
            </a:r>
          </a:p>
          <a:p>
            <a:r>
              <a:rPr lang="en-US" sz="2000" dirty="0"/>
              <a:t>Violet</a:t>
            </a:r>
          </a:p>
          <a:p>
            <a:endParaRPr lang="en-US" sz="2000" dirty="0"/>
          </a:p>
          <a:p>
            <a:endParaRPr lang="en-US" sz="2000" dirty="0"/>
          </a:p>
          <a:p>
            <a:r>
              <a:rPr lang="en-US" sz="2000" dirty="0"/>
              <a:t>……..BUT, besides the base 7 in the ‘visible spectrum’, there is a nearly continuous spectrum that we are simply unable to perceive.</a:t>
            </a:r>
          </a:p>
          <a:p>
            <a:endParaRPr lang="en-US" sz="2000" dirty="0"/>
          </a:p>
          <a:p>
            <a:endParaRPr lang="en-US" sz="2000" dirty="0"/>
          </a:p>
          <a:p>
            <a:r>
              <a:rPr lang="en-US" sz="2000" dirty="0"/>
              <a:t> </a:t>
            </a:r>
          </a:p>
          <a:p>
            <a:endParaRPr lang="en-US" dirty="0"/>
          </a:p>
          <a:p>
            <a:endParaRPr lang="en-US" dirty="0"/>
          </a:p>
          <a:p>
            <a:endParaRPr lang="en-US" dirty="0"/>
          </a:p>
          <a:p>
            <a:endParaRPr lang="en-US" dirty="0"/>
          </a:p>
        </p:txBody>
      </p:sp>
      <p:pic>
        <p:nvPicPr>
          <p:cNvPr id="3" name="Picture 2">
            <a:extLst>
              <a:ext uri="{FF2B5EF4-FFF2-40B4-BE49-F238E27FC236}">
                <a16:creationId xmlns:a16="http://schemas.microsoft.com/office/drawing/2014/main" id="{E78D4107-9B74-CC48-A569-7F2045BB32C7}"/>
              </a:ext>
            </a:extLst>
          </p:cNvPr>
          <p:cNvPicPr>
            <a:picLocks noChangeAspect="1"/>
          </p:cNvPicPr>
          <p:nvPr/>
        </p:nvPicPr>
        <p:blipFill rotWithShape="1">
          <a:blip r:embed="rId2"/>
          <a:srcRect l="55116"/>
          <a:stretch/>
        </p:blipFill>
        <p:spPr>
          <a:xfrm>
            <a:off x="1468120" y="338925"/>
            <a:ext cx="2197844" cy="2657475"/>
          </a:xfrm>
          <a:prstGeom prst="rect">
            <a:avLst/>
          </a:prstGeom>
        </p:spPr>
      </p:pic>
      <p:sp>
        <p:nvSpPr>
          <p:cNvPr id="4" name="TextBox 3">
            <a:extLst>
              <a:ext uri="{FF2B5EF4-FFF2-40B4-BE49-F238E27FC236}">
                <a16:creationId xmlns:a16="http://schemas.microsoft.com/office/drawing/2014/main" id="{4DFF2C77-C7D5-BE4A-B9C2-0269F669FB8A}"/>
              </a:ext>
            </a:extLst>
          </p:cNvPr>
          <p:cNvSpPr txBox="1"/>
          <p:nvPr/>
        </p:nvSpPr>
        <p:spPr>
          <a:xfrm>
            <a:off x="3816449" y="214313"/>
            <a:ext cx="2747962" cy="923330"/>
          </a:xfrm>
          <a:prstGeom prst="rect">
            <a:avLst/>
          </a:prstGeom>
          <a:noFill/>
        </p:spPr>
        <p:txBody>
          <a:bodyPr wrap="square" rtlCol="0">
            <a:spAutoFit/>
          </a:bodyPr>
          <a:lstStyle/>
          <a:p>
            <a:r>
              <a:rPr lang="en-US" dirty="0"/>
              <a:t>Newton created the first </a:t>
            </a:r>
            <a:r>
              <a:rPr lang="en-US" b="1" dirty="0"/>
              <a:t>Color Wheel</a:t>
            </a:r>
            <a:r>
              <a:rPr lang="en-US" dirty="0"/>
              <a:t> to express the visible spectrum….</a:t>
            </a:r>
          </a:p>
        </p:txBody>
      </p:sp>
      <p:pic>
        <p:nvPicPr>
          <p:cNvPr id="5" name="Picture 4">
            <a:extLst>
              <a:ext uri="{FF2B5EF4-FFF2-40B4-BE49-F238E27FC236}">
                <a16:creationId xmlns:a16="http://schemas.microsoft.com/office/drawing/2014/main" id="{77DA5CCF-DCF0-D846-916A-AE093E535606}"/>
              </a:ext>
            </a:extLst>
          </p:cNvPr>
          <p:cNvPicPr>
            <a:picLocks noChangeAspect="1"/>
          </p:cNvPicPr>
          <p:nvPr/>
        </p:nvPicPr>
        <p:blipFill>
          <a:blip r:embed="rId3"/>
          <a:stretch>
            <a:fillRect/>
          </a:stretch>
        </p:blipFill>
        <p:spPr>
          <a:xfrm>
            <a:off x="7283836" y="214313"/>
            <a:ext cx="4489064" cy="3507081"/>
          </a:xfrm>
          <a:prstGeom prst="rect">
            <a:avLst/>
          </a:prstGeom>
        </p:spPr>
      </p:pic>
      <p:sp>
        <p:nvSpPr>
          <p:cNvPr id="6" name="TextBox 5">
            <a:extLst>
              <a:ext uri="{FF2B5EF4-FFF2-40B4-BE49-F238E27FC236}">
                <a16:creationId xmlns:a16="http://schemas.microsoft.com/office/drawing/2014/main" id="{5CEBC95A-23B3-764C-AEDC-A9690F74315C}"/>
              </a:ext>
            </a:extLst>
          </p:cNvPr>
          <p:cNvSpPr txBox="1"/>
          <p:nvPr/>
        </p:nvSpPr>
        <p:spPr>
          <a:xfrm>
            <a:off x="4234904" y="1344498"/>
            <a:ext cx="2747962" cy="923330"/>
          </a:xfrm>
          <a:prstGeom prst="rect">
            <a:avLst/>
          </a:prstGeom>
          <a:noFill/>
        </p:spPr>
        <p:txBody>
          <a:bodyPr wrap="square" rtlCol="0">
            <a:spAutoFit/>
          </a:bodyPr>
          <a:lstStyle/>
          <a:p>
            <a:pPr algn="r"/>
            <a:r>
              <a:rPr lang="en-US" dirty="0"/>
              <a:t>…and other theorists followed, with new interpretations…</a:t>
            </a:r>
          </a:p>
        </p:txBody>
      </p:sp>
      <p:pic>
        <p:nvPicPr>
          <p:cNvPr id="7" name="Picture 6">
            <a:extLst>
              <a:ext uri="{FF2B5EF4-FFF2-40B4-BE49-F238E27FC236}">
                <a16:creationId xmlns:a16="http://schemas.microsoft.com/office/drawing/2014/main" id="{245CDD39-3FD5-F34C-B010-033D35E7439D}"/>
              </a:ext>
            </a:extLst>
          </p:cNvPr>
          <p:cNvPicPr>
            <a:picLocks noChangeAspect="1"/>
          </p:cNvPicPr>
          <p:nvPr/>
        </p:nvPicPr>
        <p:blipFill>
          <a:blip r:embed="rId4"/>
          <a:stretch>
            <a:fillRect/>
          </a:stretch>
        </p:blipFill>
        <p:spPr>
          <a:xfrm>
            <a:off x="5439816" y="3786188"/>
            <a:ext cx="4736714" cy="2857499"/>
          </a:xfrm>
          <a:prstGeom prst="rect">
            <a:avLst/>
          </a:prstGeom>
        </p:spPr>
      </p:pic>
      <p:sp>
        <p:nvSpPr>
          <p:cNvPr id="16" name="TextBox 15">
            <a:extLst>
              <a:ext uri="{FF2B5EF4-FFF2-40B4-BE49-F238E27FC236}">
                <a16:creationId xmlns:a16="http://schemas.microsoft.com/office/drawing/2014/main" id="{1EA5AF03-E1F6-5744-9671-83DF424A7F7B}"/>
              </a:ext>
            </a:extLst>
          </p:cNvPr>
          <p:cNvSpPr txBox="1"/>
          <p:nvPr/>
        </p:nvSpPr>
        <p:spPr>
          <a:xfrm>
            <a:off x="3625240" y="5757863"/>
            <a:ext cx="2400166" cy="369332"/>
          </a:xfrm>
          <a:prstGeom prst="rect">
            <a:avLst/>
          </a:prstGeom>
          <a:noFill/>
        </p:spPr>
        <p:txBody>
          <a:bodyPr wrap="square" rtlCol="0">
            <a:spAutoFit/>
          </a:bodyPr>
          <a:lstStyle/>
          <a:p>
            <a:r>
              <a:rPr lang="en-US" dirty="0"/>
              <a:t>What we see…</a:t>
            </a:r>
          </a:p>
        </p:txBody>
      </p:sp>
      <mc:AlternateContent xmlns:mc="http://schemas.openxmlformats.org/markup-compatibility/2006" xmlns:p14="http://schemas.microsoft.com/office/powerpoint/2010/main">
        <mc:Choice Requires="p14">
          <p:contentPart p14:bwMode="auto" r:id="rId5">
            <p14:nvContentPartPr>
              <p14:cNvPr id="17" name="Ink 16">
                <a:extLst>
                  <a:ext uri="{FF2B5EF4-FFF2-40B4-BE49-F238E27FC236}">
                    <a16:creationId xmlns:a16="http://schemas.microsoft.com/office/drawing/2014/main" id="{F544FFBD-F595-5246-9189-29F53E48C466}"/>
                  </a:ext>
                </a:extLst>
              </p14:cNvPr>
              <p14:cNvContentPartPr/>
              <p14:nvPr/>
            </p14:nvContentPartPr>
            <p14:xfrm>
              <a:off x="5605222" y="4026825"/>
              <a:ext cx="1855440" cy="2752560"/>
            </p14:xfrm>
          </p:contentPart>
        </mc:Choice>
        <mc:Fallback xmlns="">
          <p:pic>
            <p:nvPicPr>
              <p:cNvPr id="17" name="Ink 16">
                <a:extLst>
                  <a:ext uri="{FF2B5EF4-FFF2-40B4-BE49-F238E27FC236}">
                    <a16:creationId xmlns:a16="http://schemas.microsoft.com/office/drawing/2014/main" id="{F544FFBD-F595-5246-9189-29F53E48C466}"/>
                  </a:ext>
                </a:extLst>
              </p:cNvPr>
              <p:cNvPicPr/>
              <p:nvPr/>
            </p:nvPicPr>
            <p:blipFill>
              <a:blip r:embed="rId6"/>
              <a:stretch>
                <a:fillRect/>
              </a:stretch>
            </p:blipFill>
            <p:spPr>
              <a:xfrm>
                <a:off x="5596582" y="4018185"/>
                <a:ext cx="1873080" cy="27702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Ink 17">
                <a:extLst>
                  <a:ext uri="{FF2B5EF4-FFF2-40B4-BE49-F238E27FC236}">
                    <a16:creationId xmlns:a16="http://schemas.microsoft.com/office/drawing/2014/main" id="{DDE9E974-9ACA-514E-9ED2-E49A445C65E2}"/>
                  </a:ext>
                </a:extLst>
              </p14:cNvPr>
              <p14:cNvContentPartPr/>
              <p14:nvPr/>
            </p14:nvContentPartPr>
            <p14:xfrm>
              <a:off x="3993862" y="4767705"/>
              <a:ext cx="1608120" cy="905040"/>
            </p14:xfrm>
          </p:contentPart>
        </mc:Choice>
        <mc:Fallback xmlns="">
          <p:pic>
            <p:nvPicPr>
              <p:cNvPr id="18" name="Ink 17">
                <a:extLst>
                  <a:ext uri="{FF2B5EF4-FFF2-40B4-BE49-F238E27FC236}">
                    <a16:creationId xmlns:a16="http://schemas.microsoft.com/office/drawing/2014/main" id="{DDE9E974-9ACA-514E-9ED2-E49A445C65E2}"/>
                  </a:ext>
                </a:extLst>
              </p:cNvPr>
              <p:cNvPicPr/>
              <p:nvPr/>
            </p:nvPicPr>
            <p:blipFill>
              <a:blip r:embed="rId8"/>
              <a:stretch>
                <a:fillRect/>
              </a:stretch>
            </p:blipFill>
            <p:spPr>
              <a:xfrm>
                <a:off x="3984862" y="4758705"/>
                <a:ext cx="1625760" cy="922680"/>
              </a:xfrm>
              <a:prstGeom prst="rect">
                <a:avLst/>
              </a:prstGeom>
            </p:spPr>
          </p:pic>
        </mc:Fallback>
      </mc:AlternateContent>
      <p:grpSp>
        <p:nvGrpSpPr>
          <p:cNvPr id="23" name="Group 22">
            <a:extLst>
              <a:ext uri="{FF2B5EF4-FFF2-40B4-BE49-F238E27FC236}">
                <a16:creationId xmlns:a16="http://schemas.microsoft.com/office/drawing/2014/main" id="{2AB995BD-EEAB-934C-B852-0F5F99E88808}"/>
              </a:ext>
            </a:extLst>
          </p:cNvPr>
          <p:cNvGrpSpPr/>
          <p:nvPr/>
        </p:nvGrpSpPr>
        <p:grpSpPr>
          <a:xfrm>
            <a:off x="7639942" y="4250745"/>
            <a:ext cx="1118880" cy="1248840"/>
            <a:chOff x="7639942" y="4250745"/>
            <a:chExt cx="1118880" cy="1248840"/>
          </a:xfrm>
        </p:grpSpPr>
        <mc:AlternateContent xmlns:mc="http://schemas.openxmlformats.org/markup-compatibility/2006" xmlns:p14="http://schemas.microsoft.com/office/powerpoint/2010/main">
          <mc:Choice Requires="p14">
            <p:contentPart p14:bwMode="auto" r:id="rId9">
              <p14:nvContentPartPr>
                <p14:cNvPr id="19" name="Ink 18">
                  <a:extLst>
                    <a:ext uri="{FF2B5EF4-FFF2-40B4-BE49-F238E27FC236}">
                      <a16:creationId xmlns:a16="http://schemas.microsoft.com/office/drawing/2014/main" id="{6518D60C-CC25-7042-B47F-66B0078593C5}"/>
                    </a:ext>
                  </a:extLst>
                </p14:cNvPr>
                <p14:cNvContentPartPr/>
                <p14:nvPr/>
              </p14:nvContentPartPr>
              <p14:xfrm>
                <a:off x="7639942" y="5262345"/>
                <a:ext cx="118080" cy="233280"/>
              </p14:xfrm>
            </p:contentPart>
          </mc:Choice>
          <mc:Fallback xmlns="">
            <p:pic>
              <p:nvPicPr>
                <p:cNvPr id="19" name="Ink 18">
                  <a:extLst>
                    <a:ext uri="{FF2B5EF4-FFF2-40B4-BE49-F238E27FC236}">
                      <a16:creationId xmlns:a16="http://schemas.microsoft.com/office/drawing/2014/main" id="{6518D60C-CC25-7042-B47F-66B0078593C5}"/>
                    </a:ext>
                  </a:extLst>
                </p:cNvPr>
                <p:cNvPicPr/>
                <p:nvPr/>
              </p:nvPicPr>
              <p:blipFill>
                <a:blip r:embed="rId10"/>
                <a:stretch>
                  <a:fillRect/>
                </a:stretch>
              </p:blipFill>
              <p:spPr>
                <a:xfrm>
                  <a:off x="7630942" y="5253345"/>
                  <a:ext cx="135720" cy="250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0" name="Ink 19">
                  <a:extLst>
                    <a:ext uri="{FF2B5EF4-FFF2-40B4-BE49-F238E27FC236}">
                      <a16:creationId xmlns:a16="http://schemas.microsoft.com/office/drawing/2014/main" id="{4EC4A563-A9D0-B34B-94C0-17CDF2983B24}"/>
                    </a:ext>
                  </a:extLst>
                </p14:cNvPr>
                <p14:cNvContentPartPr/>
                <p14:nvPr/>
              </p14:nvContentPartPr>
              <p14:xfrm>
                <a:off x="7671622" y="5398425"/>
                <a:ext cx="292680" cy="101160"/>
              </p14:xfrm>
            </p:contentPart>
          </mc:Choice>
          <mc:Fallback xmlns="">
            <p:pic>
              <p:nvPicPr>
                <p:cNvPr id="20" name="Ink 19">
                  <a:extLst>
                    <a:ext uri="{FF2B5EF4-FFF2-40B4-BE49-F238E27FC236}">
                      <a16:creationId xmlns:a16="http://schemas.microsoft.com/office/drawing/2014/main" id="{4EC4A563-A9D0-B34B-94C0-17CDF2983B24}"/>
                    </a:ext>
                  </a:extLst>
                </p:cNvPr>
                <p:cNvPicPr/>
                <p:nvPr/>
              </p:nvPicPr>
              <p:blipFill>
                <a:blip r:embed="rId12"/>
                <a:stretch>
                  <a:fillRect/>
                </a:stretch>
              </p:blipFill>
              <p:spPr>
                <a:xfrm>
                  <a:off x="7662622" y="5389785"/>
                  <a:ext cx="31032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2" name="Ink 21">
                  <a:extLst>
                    <a:ext uri="{FF2B5EF4-FFF2-40B4-BE49-F238E27FC236}">
                      <a16:creationId xmlns:a16="http://schemas.microsoft.com/office/drawing/2014/main" id="{D098B2EA-F07C-9F4B-9D19-EF290FC015D0}"/>
                    </a:ext>
                  </a:extLst>
                </p14:cNvPr>
                <p14:cNvContentPartPr/>
                <p14:nvPr/>
              </p14:nvContentPartPr>
              <p14:xfrm>
                <a:off x="7713742" y="4250745"/>
                <a:ext cx="1045080" cy="1233720"/>
              </p14:xfrm>
            </p:contentPart>
          </mc:Choice>
          <mc:Fallback xmlns="">
            <p:pic>
              <p:nvPicPr>
                <p:cNvPr id="22" name="Ink 21">
                  <a:extLst>
                    <a:ext uri="{FF2B5EF4-FFF2-40B4-BE49-F238E27FC236}">
                      <a16:creationId xmlns:a16="http://schemas.microsoft.com/office/drawing/2014/main" id="{D098B2EA-F07C-9F4B-9D19-EF290FC015D0}"/>
                    </a:ext>
                  </a:extLst>
                </p:cNvPr>
                <p:cNvPicPr/>
                <p:nvPr/>
              </p:nvPicPr>
              <p:blipFill>
                <a:blip r:embed="rId14"/>
                <a:stretch>
                  <a:fillRect/>
                </a:stretch>
              </p:blipFill>
              <p:spPr>
                <a:xfrm>
                  <a:off x="7704742" y="4241745"/>
                  <a:ext cx="1062720" cy="1251360"/>
                </a:xfrm>
                <a:prstGeom prst="rect">
                  <a:avLst/>
                </a:prstGeom>
              </p:spPr>
            </p:pic>
          </mc:Fallback>
        </mc:AlternateContent>
      </p:grpSp>
      <p:sp>
        <p:nvSpPr>
          <p:cNvPr id="24" name="TextBox 23">
            <a:extLst>
              <a:ext uri="{FF2B5EF4-FFF2-40B4-BE49-F238E27FC236}">
                <a16:creationId xmlns:a16="http://schemas.microsoft.com/office/drawing/2014/main" id="{19FB1DB3-B635-284D-84D3-177799FAD817}"/>
              </a:ext>
            </a:extLst>
          </p:cNvPr>
          <p:cNvSpPr txBox="1"/>
          <p:nvPr/>
        </p:nvSpPr>
        <p:spPr>
          <a:xfrm>
            <a:off x="8236282" y="4444539"/>
            <a:ext cx="1750681" cy="646331"/>
          </a:xfrm>
          <a:prstGeom prst="rect">
            <a:avLst/>
          </a:prstGeom>
          <a:noFill/>
        </p:spPr>
        <p:txBody>
          <a:bodyPr wrap="square" rtlCol="0">
            <a:spAutoFit/>
          </a:bodyPr>
          <a:lstStyle/>
          <a:p>
            <a:r>
              <a:rPr lang="en-US" dirty="0"/>
              <a:t>What there actually is…</a:t>
            </a:r>
          </a:p>
        </p:txBody>
      </p:sp>
    </p:spTree>
    <p:extLst>
      <p:ext uri="{BB962C8B-B14F-4D97-AF65-F5344CB8AC3E}">
        <p14:creationId xmlns:p14="http://schemas.microsoft.com/office/powerpoint/2010/main" val="2537524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CD14F2-602F-E749-B43D-9615BBBA5761}"/>
              </a:ext>
            </a:extLst>
          </p:cNvPr>
          <p:cNvSpPr txBox="1"/>
          <p:nvPr/>
        </p:nvSpPr>
        <p:spPr>
          <a:xfrm>
            <a:off x="242887" y="242888"/>
            <a:ext cx="6357937" cy="6463308"/>
          </a:xfrm>
          <a:prstGeom prst="rect">
            <a:avLst/>
          </a:prstGeom>
          <a:noFill/>
        </p:spPr>
        <p:txBody>
          <a:bodyPr wrap="square" rtlCol="0">
            <a:spAutoFit/>
          </a:bodyPr>
          <a:lstStyle/>
          <a:p>
            <a:r>
              <a:rPr lang="en-US" u="sng" dirty="0"/>
              <a:t>The Color Wheel Structure….</a:t>
            </a:r>
          </a:p>
          <a:p>
            <a:r>
              <a:rPr lang="en-US" dirty="0"/>
              <a:t>The modern color wheel was developed by Swiss born Johannes </a:t>
            </a:r>
            <a:r>
              <a:rPr lang="en-US" dirty="0" err="1"/>
              <a:t>Itten</a:t>
            </a:r>
            <a:r>
              <a:rPr lang="en-US" dirty="0"/>
              <a:t> in the 1920’s. </a:t>
            </a:r>
            <a:r>
              <a:rPr lang="en-US" dirty="0" err="1"/>
              <a:t>Itten</a:t>
            </a:r>
            <a:r>
              <a:rPr lang="en-US" dirty="0"/>
              <a:t> was a teacher at the Bauhaus School and developed his color theory course by combining earlier studies with his 12 point geometric system. </a:t>
            </a:r>
          </a:p>
          <a:p>
            <a:endParaRPr lang="en-US" dirty="0"/>
          </a:p>
          <a:p>
            <a:r>
              <a:rPr lang="en-US" dirty="0"/>
              <a:t>Center Triangle: the </a:t>
            </a:r>
            <a:r>
              <a:rPr lang="en-US" u="sng" dirty="0"/>
              <a:t>Primary </a:t>
            </a:r>
            <a:r>
              <a:rPr lang="en-US" dirty="0"/>
              <a:t>colors – red, yellow, blue; these colors cannot be mixed from any other hues, which is why they are ‘primary’.</a:t>
            </a:r>
          </a:p>
          <a:p>
            <a:endParaRPr lang="en-US" dirty="0"/>
          </a:p>
          <a:p>
            <a:r>
              <a:rPr lang="en-US" dirty="0"/>
              <a:t>Next 3 Triangles: the </a:t>
            </a:r>
            <a:r>
              <a:rPr lang="en-US" u="sng" dirty="0"/>
              <a:t>Secondary</a:t>
            </a:r>
            <a:r>
              <a:rPr lang="en-US" dirty="0"/>
              <a:t> colors – orange, green and purple made up of the combinations of the primary colors that they align with.</a:t>
            </a:r>
          </a:p>
          <a:p>
            <a:endParaRPr lang="en-US" dirty="0"/>
          </a:p>
          <a:p>
            <a:r>
              <a:rPr lang="en-US" dirty="0"/>
              <a:t>The outer ring consists of the </a:t>
            </a:r>
            <a:r>
              <a:rPr lang="en-US" u="sng" dirty="0"/>
              <a:t>Tertiary</a:t>
            </a:r>
            <a:r>
              <a:rPr lang="en-US" dirty="0"/>
              <a:t> colors that sit between the Primary and Secondary in varying combinations. </a:t>
            </a:r>
          </a:p>
          <a:p>
            <a:r>
              <a:rPr lang="en-US" dirty="0"/>
              <a:t>Yellow + Blue (Primary) = Green (Secondary) and Green closer to Yellow is the Tertiary color Yellow Green, and to the opposite side, Blue Green. Of course, you can make a nearly infinite number of subtle gradations (and paint manufacturers do) especially when you include value.</a:t>
            </a:r>
          </a:p>
          <a:p>
            <a:endParaRPr lang="en-US" dirty="0"/>
          </a:p>
          <a:p>
            <a:r>
              <a:rPr lang="en-US" dirty="0"/>
              <a:t> </a:t>
            </a:r>
          </a:p>
        </p:txBody>
      </p:sp>
      <p:pic>
        <p:nvPicPr>
          <p:cNvPr id="4" name="Picture 3">
            <a:extLst>
              <a:ext uri="{FF2B5EF4-FFF2-40B4-BE49-F238E27FC236}">
                <a16:creationId xmlns:a16="http://schemas.microsoft.com/office/drawing/2014/main" id="{66961227-3FFE-2441-A1AA-40470FF9B754}"/>
              </a:ext>
            </a:extLst>
          </p:cNvPr>
          <p:cNvPicPr>
            <a:picLocks noChangeAspect="1"/>
          </p:cNvPicPr>
          <p:nvPr/>
        </p:nvPicPr>
        <p:blipFill>
          <a:blip r:embed="rId2"/>
          <a:stretch>
            <a:fillRect/>
          </a:stretch>
        </p:blipFill>
        <p:spPr>
          <a:xfrm>
            <a:off x="8188324" y="312705"/>
            <a:ext cx="3703638" cy="3703638"/>
          </a:xfrm>
          <a:prstGeom prst="rect">
            <a:avLst/>
          </a:prstGeom>
          <a:ln w="12700">
            <a:solidFill>
              <a:schemeClr val="tx1"/>
            </a:solidFill>
          </a:ln>
        </p:spPr>
      </p:pic>
      <p:pic>
        <p:nvPicPr>
          <p:cNvPr id="5" name="Picture 4">
            <a:extLst>
              <a:ext uri="{FF2B5EF4-FFF2-40B4-BE49-F238E27FC236}">
                <a16:creationId xmlns:a16="http://schemas.microsoft.com/office/drawing/2014/main" id="{6EDE5FE5-B9CD-5C4F-9CD9-47532F19B6E0}"/>
              </a:ext>
            </a:extLst>
          </p:cNvPr>
          <p:cNvPicPr>
            <a:picLocks noChangeAspect="1"/>
          </p:cNvPicPr>
          <p:nvPr/>
        </p:nvPicPr>
        <p:blipFill>
          <a:blip r:embed="rId3"/>
          <a:stretch>
            <a:fillRect/>
          </a:stretch>
        </p:blipFill>
        <p:spPr>
          <a:xfrm>
            <a:off x="6862763" y="4086225"/>
            <a:ext cx="5029199" cy="2528887"/>
          </a:xfrm>
          <a:prstGeom prst="rect">
            <a:avLst/>
          </a:prstGeom>
          <a:ln w="28575">
            <a:solidFill>
              <a:schemeClr val="tx1"/>
            </a:solidFill>
          </a:ln>
        </p:spPr>
      </p:pic>
      <p:sp>
        <p:nvSpPr>
          <p:cNvPr id="6" name="TextBox 5">
            <a:extLst>
              <a:ext uri="{FF2B5EF4-FFF2-40B4-BE49-F238E27FC236}">
                <a16:creationId xmlns:a16="http://schemas.microsoft.com/office/drawing/2014/main" id="{D63AE347-73CE-C544-96E1-336FE06DB1B5}"/>
              </a:ext>
            </a:extLst>
          </p:cNvPr>
          <p:cNvSpPr txBox="1"/>
          <p:nvPr/>
        </p:nvSpPr>
        <p:spPr>
          <a:xfrm>
            <a:off x="11103540" y="662824"/>
            <a:ext cx="1204912" cy="2862322"/>
          </a:xfrm>
          <a:prstGeom prst="rect">
            <a:avLst/>
          </a:prstGeom>
          <a:noFill/>
        </p:spPr>
        <p:txBody>
          <a:bodyPr wrap="square" rtlCol="0">
            <a:spAutoFit/>
          </a:bodyPr>
          <a:lstStyle/>
          <a:p>
            <a:r>
              <a:rPr lang="en-US" dirty="0"/>
              <a:t>Primary</a:t>
            </a:r>
          </a:p>
          <a:p>
            <a:endParaRPr lang="en-US" dirty="0"/>
          </a:p>
          <a:p>
            <a:endParaRPr lang="en-US" dirty="0"/>
          </a:p>
          <a:p>
            <a:endParaRPr lang="en-US" dirty="0"/>
          </a:p>
          <a:p>
            <a:r>
              <a:rPr lang="en-US" dirty="0"/>
              <a:t>Secondary</a:t>
            </a:r>
          </a:p>
          <a:p>
            <a:endParaRPr lang="en-US" dirty="0"/>
          </a:p>
          <a:p>
            <a:endParaRPr lang="en-US" dirty="0"/>
          </a:p>
          <a:p>
            <a:endParaRPr lang="en-US" dirty="0"/>
          </a:p>
          <a:p>
            <a:endParaRPr lang="en-US" dirty="0"/>
          </a:p>
          <a:p>
            <a:r>
              <a:rPr lang="en-US" dirty="0"/>
              <a:t>Tertiary</a:t>
            </a:r>
          </a:p>
        </p:txBody>
      </p:sp>
      <p:grpSp>
        <p:nvGrpSpPr>
          <p:cNvPr id="9" name="Group 8">
            <a:extLst>
              <a:ext uri="{FF2B5EF4-FFF2-40B4-BE49-F238E27FC236}">
                <a16:creationId xmlns:a16="http://schemas.microsoft.com/office/drawing/2014/main" id="{76F7D48F-F129-574F-9070-72782D1806C3}"/>
              </a:ext>
            </a:extLst>
          </p:cNvPr>
          <p:cNvGrpSpPr/>
          <p:nvPr/>
        </p:nvGrpSpPr>
        <p:grpSpPr>
          <a:xfrm>
            <a:off x="9822446" y="312705"/>
            <a:ext cx="2061360" cy="1254960"/>
            <a:chOff x="8691142" y="346905"/>
            <a:chExt cx="2061360" cy="1254960"/>
          </a:xfrm>
        </p:grpSpPr>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A270C2DA-8B99-BB42-9ACD-826FCC5958EA}"/>
                    </a:ext>
                  </a:extLst>
                </p14:cNvPr>
                <p14:cNvContentPartPr/>
                <p14:nvPr/>
              </p14:nvContentPartPr>
              <p14:xfrm>
                <a:off x="8702302" y="346905"/>
                <a:ext cx="2050200" cy="1239840"/>
              </p14:xfrm>
            </p:contentPart>
          </mc:Choice>
          <mc:Fallback xmlns="">
            <p:pic>
              <p:nvPicPr>
                <p:cNvPr id="7" name="Ink 6">
                  <a:extLst>
                    <a:ext uri="{FF2B5EF4-FFF2-40B4-BE49-F238E27FC236}">
                      <a16:creationId xmlns:a16="http://schemas.microsoft.com/office/drawing/2014/main" id="{A270C2DA-8B99-BB42-9ACD-826FCC5958EA}"/>
                    </a:ext>
                  </a:extLst>
                </p:cNvPr>
                <p:cNvPicPr/>
                <p:nvPr/>
              </p:nvPicPr>
              <p:blipFill>
                <a:blip r:embed="rId5"/>
                <a:stretch>
                  <a:fillRect/>
                </a:stretch>
              </p:blipFill>
              <p:spPr>
                <a:xfrm>
                  <a:off x="8693662" y="337905"/>
                  <a:ext cx="2067840" cy="12574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63AF6F5E-6A32-5B46-B5FA-0300C386277D}"/>
                    </a:ext>
                  </a:extLst>
                </p14:cNvPr>
                <p14:cNvContentPartPr/>
                <p14:nvPr/>
              </p14:nvContentPartPr>
              <p14:xfrm>
                <a:off x="8691142" y="1363185"/>
                <a:ext cx="224640" cy="238680"/>
              </p14:xfrm>
            </p:contentPart>
          </mc:Choice>
          <mc:Fallback xmlns="">
            <p:pic>
              <p:nvPicPr>
                <p:cNvPr id="8" name="Ink 7">
                  <a:extLst>
                    <a:ext uri="{FF2B5EF4-FFF2-40B4-BE49-F238E27FC236}">
                      <a16:creationId xmlns:a16="http://schemas.microsoft.com/office/drawing/2014/main" id="{63AF6F5E-6A32-5B46-B5FA-0300C386277D}"/>
                    </a:ext>
                  </a:extLst>
                </p:cNvPr>
                <p:cNvPicPr/>
                <p:nvPr/>
              </p:nvPicPr>
              <p:blipFill>
                <a:blip r:embed="rId7"/>
                <a:stretch>
                  <a:fillRect/>
                </a:stretch>
              </p:blipFill>
              <p:spPr>
                <a:xfrm>
                  <a:off x="8682502" y="1354185"/>
                  <a:ext cx="242280" cy="256320"/>
                </a:xfrm>
                <a:prstGeom prst="rect">
                  <a:avLst/>
                </a:prstGeom>
              </p:spPr>
            </p:pic>
          </mc:Fallback>
        </mc:AlternateContent>
      </p:grpSp>
      <p:grpSp>
        <p:nvGrpSpPr>
          <p:cNvPr id="14" name="Group 13">
            <a:extLst>
              <a:ext uri="{FF2B5EF4-FFF2-40B4-BE49-F238E27FC236}">
                <a16:creationId xmlns:a16="http://schemas.microsoft.com/office/drawing/2014/main" id="{32F58D49-40A2-5844-A21D-2DE63B6FF196}"/>
              </a:ext>
            </a:extLst>
          </p:cNvPr>
          <p:cNvGrpSpPr/>
          <p:nvPr/>
        </p:nvGrpSpPr>
        <p:grpSpPr>
          <a:xfrm>
            <a:off x="9418342" y="2053665"/>
            <a:ext cx="1810099" cy="612000"/>
            <a:chOff x="9418342" y="2053665"/>
            <a:chExt cx="1810099" cy="612000"/>
          </a:xfrm>
        </p:grpSpPr>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0095D376-B3AC-F548-973F-83DFCCBB7212}"/>
                    </a:ext>
                  </a:extLst>
                </p14:cNvPr>
                <p14:cNvContentPartPr/>
                <p14:nvPr/>
              </p14:nvContentPartPr>
              <p14:xfrm>
                <a:off x="9467321" y="2080305"/>
                <a:ext cx="1761120" cy="585360"/>
              </p14:xfrm>
            </p:contentPart>
          </mc:Choice>
          <mc:Fallback xmlns="">
            <p:pic>
              <p:nvPicPr>
                <p:cNvPr id="10" name="Ink 9">
                  <a:extLst>
                    <a:ext uri="{FF2B5EF4-FFF2-40B4-BE49-F238E27FC236}">
                      <a16:creationId xmlns:a16="http://schemas.microsoft.com/office/drawing/2014/main" id="{0095D376-B3AC-F548-973F-83DFCCBB7212}"/>
                    </a:ext>
                  </a:extLst>
                </p:cNvPr>
                <p:cNvPicPr/>
                <p:nvPr/>
              </p:nvPicPr>
              <p:blipFill>
                <a:blip r:embed="rId9"/>
                <a:stretch>
                  <a:fillRect/>
                </a:stretch>
              </p:blipFill>
              <p:spPr>
                <a:xfrm>
                  <a:off x="9458321" y="2071305"/>
                  <a:ext cx="1778760" cy="603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65ADAB29-4F3D-E74F-A49D-7DD5E4179F72}"/>
                    </a:ext>
                  </a:extLst>
                </p14:cNvPr>
                <p14:cNvContentPartPr/>
                <p14:nvPr/>
              </p14:nvContentPartPr>
              <p14:xfrm>
                <a:off x="9418342" y="2053665"/>
                <a:ext cx="173880" cy="26640"/>
              </p14:xfrm>
            </p:contentPart>
          </mc:Choice>
          <mc:Fallback xmlns="">
            <p:pic>
              <p:nvPicPr>
                <p:cNvPr id="11" name="Ink 10">
                  <a:extLst>
                    <a:ext uri="{FF2B5EF4-FFF2-40B4-BE49-F238E27FC236}">
                      <a16:creationId xmlns:a16="http://schemas.microsoft.com/office/drawing/2014/main" id="{65ADAB29-4F3D-E74F-A49D-7DD5E4179F72}"/>
                    </a:ext>
                  </a:extLst>
                </p:cNvPr>
                <p:cNvPicPr/>
                <p:nvPr/>
              </p:nvPicPr>
              <p:blipFill>
                <a:blip r:embed="rId11"/>
                <a:stretch>
                  <a:fillRect/>
                </a:stretch>
              </p:blipFill>
              <p:spPr>
                <a:xfrm>
                  <a:off x="9409342" y="2044665"/>
                  <a:ext cx="19152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 name="Ink 12">
                  <a:extLst>
                    <a:ext uri="{FF2B5EF4-FFF2-40B4-BE49-F238E27FC236}">
                      <a16:creationId xmlns:a16="http://schemas.microsoft.com/office/drawing/2014/main" id="{3C8A4709-8C98-E54F-9BC6-6154D9BB8666}"/>
                    </a:ext>
                  </a:extLst>
                </p14:cNvPr>
                <p14:cNvContentPartPr/>
                <p14:nvPr/>
              </p14:nvContentPartPr>
              <p14:xfrm>
                <a:off x="9448942" y="2093985"/>
                <a:ext cx="22320" cy="150120"/>
              </p14:xfrm>
            </p:contentPart>
          </mc:Choice>
          <mc:Fallback xmlns="">
            <p:pic>
              <p:nvPicPr>
                <p:cNvPr id="13" name="Ink 12">
                  <a:extLst>
                    <a:ext uri="{FF2B5EF4-FFF2-40B4-BE49-F238E27FC236}">
                      <a16:creationId xmlns:a16="http://schemas.microsoft.com/office/drawing/2014/main" id="{3C8A4709-8C98-E54F-9BC6-6154D9BB8666}"/>
                    </a:ext>
                  </a:extLst>
                </p:cNvPr>
                <p:cNvPicPr/>
                <p:nvPr/>
              </p:nvPicPr>
              <p:blipFill>
                <a:blip r:embed="rId13"/>
                <a:stretch>
                  <a:fillRect/>
                </a:stretch>
              </p:blipFill>
              <p:spPr>
                <a:xfrm>
                  <a:off x="9439942" y="2085345"/>
                  <a:ext cx="39960" cy="1677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
            <p14:nvContentPartPr>
              <p14:cNvPr id="15" name="Ink 14">
                <a:extLst>
                  <a:ext uri="{FF2B5EF4-FFF2-40B4-BE49-F238E27FC236}">
                    <a16:creationId xmlns:a16="http://schemas.microsoft.com/office/drawing/2014/main" id="{07098C99-C643-D94F-9F3A-A030B1C708F3}"/>
                  </a:ext>
                </a:extLst>
              </p14:cNvPr>
              <p14:cNvContentPartPr/>
              <p14:nvPr/>
            </p14:nvContentPartPr>
            <p14:xfrm>
              <a:off x="9395662" y="3482505"/>
              <a:ext cx="1762920" cy="392760"/>
            </p14:xfrm>
          </p:contentPart>
        </mc:Choice>
        <mc:Fallback xmlns="">
          <p:pic>
            <p:nvPicPr>
              <p:cNvPr id="15" name="Ink 14">
                <a:extLst>
                  <a:ext uri="{FF2B5EF4-FFF2-40B4-BE49-F238E27FC236}">
                    <a16:creationId xmlns:a16="http://schemas.microsoft.com/office/drawing/2014/main" id="{07098C99-C643-D94F-9F3A-A030B1C708F3}"/>
                  </a:ext>
                </a:extLst>
              </p:cNvPr>
              <p:cNvPicPr/>
              <p:nvPr/>
            </p:nvPicPr>
            <p:blipFill>
              <a:blip r:embed="rId15"/>
              <a:stretch>
                <a:fillRect/>
              </a:stretch>
            </p:blipFill>
            <p:spPr>
              <a:xfrm>
                <a:off x="9387022" y="3473865"/>
                <a:ext cx="1780560" cy="410400"/>
              </a:xfrm>
              <a:prstGeom prst="rect">
                <a:avLst/>
              </a:prstGeom>
            </p:spPr>
          </p:pic>
        </mc:Fallback>
      </mc:AlternateContent>
      <p:pic>
        <p:nvPicPr>
          <p:cNvPr id="3" name="Picture 2">
            <a:extLst>
              <a:ext uri="{FF2B5EF4-FFF2-40B4-BE49-F238E27FC236}">
                <a16:creationId xmlns:a16="http://schemas.microsoft.com/office/drawing/2014/main" id="{12A3AFE1-F131-B84C-8471-054E0F8E80AA}"/>
              </a:ext>
            </a:extLst>
          </p:cNvPr>
          <p:cNvPicPr>
            <a:picLocks noChangeAspect="1"/>
          </p:cNvPicPr>
          <p:nvPr/>
        </p:nvPicPr>
        <p:blipFill>
          <a:blip r:embed="rId16"/>
          <a:stretch>
            <a:fillRect/>
          </a:stretch>
        </p:blipFill>
        <p:spPr>
          <a:xfrm>
            <a:off x="6689830" y="148970"/>
            <a:ext cx="1778948" cy="1754908"/>
          </a:xfrm>
          <a:prstGeom prst="rect">
            <a:avLst/>
          </a:prstGeom>
        </p:spPr>
      </p:pic>
      <mc:AlternateContent xmlns:mc="http://schemas.openxmlformats.org/markup-compatibility/2006" xmlns:p14="http://schemas.microsoft.com/office/powerpoint/2010/main">
        <mc:Choice Requires="p14">
          <p:contentPart p14:bwMode="auto" r:id="rId17">
            <p14:nvContentPartPr>
              <p14:cNvPr id="12" name="Ink 11">
                <a:extLst>
                  <a:ext uri="{FF2B5EF4-FFF2-40B4-BE49-F238E27FC236}">
                    <a16:creationId xmlns:a16="http://schemas.microsoft.com/office/drawing/2014/main" id="{9DE21E85-2C1B-CF45-BE19-DDB26D0B0D0B}"/>
                  </a:ext>
                </a:extLst>
              </p14:cNvPr>
              <p14:cNvContentPartPr/>
              <p14:nvPr/>
            </p14:nvContentPartPr>
            <p14:xfrm>
              <a:off x="10437480" y="1823058"/>
              <a:ext cx="585720" cy="817920"/>
            </p14:xfrm>
          </p:contentPart>
        </mc:Choice>
        <mc:Fallback xmlns="">
          <p:pic>
            <p:nvPicPr>
              <p:cNvPr id="12" name="Ink 11">
                <a:extLst>
                  <a:ext uri="{FF2B5EF4-FFF2-40B4-BE49-F238E27FC236}">
                    <a16:creationId xmlns:a16="http://schemas.microsoft.com/office/drawing/2014/main" id="{9DE21E85-2C1B-CF45-BE19-DDB26D0B0D0B}"/>
                  </a:ext>
                </a:extLst>
              </p:cNvPr>
              <p:cNvPicPr/>
              <p:nvPr/>
            </p:nvPicPr>
            <p:blipFill>
              <a:blip r:embed="rId18"/>
              <a:stretch>
                <a:fillRect/>
              </a:stretch>
            </p:blipFill>
            <p:spPr>
              <a:xfrm>
                <a:off x="10428840" y="1814418"/>
                <a:ext cx="603360" cy="8355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6" name="Ink 15">
                <a:extLst>
                  <a:ext uri="{FF2B5EF4-FFF2-40B4-BE49-F238E27FC236}">
                    <a16:creationId xmlns:a16="http://schemas.microsoft.com/office/drawing/2014/main" id="{E68365A1-871E-1644-BD3D-52E10AC51B1F}"/>
                  </a:ext>
                </a:extLst>
              </p14:cNvPr>
              <p14:cNvContentPartPr/>
              <p14:nvPr/>
            </p14:nvContentPartPr>
            <p14:xfrm>
              <a:off x="9811440" y="2531898"/>
              <a:ext cx="361080" cy="454680"/>
            </p14:xfrm>
          </p:contentPart>
        </mc:Choice>
        <mc:Fallback xmlns="">
          <p:pic>
            <p:nvPicPr>
              <p:cNvPr id="16" name="Ink 15">
                <a:extLst>
                  <a:ext uri="{FF2B5EF4-FFF2-40B4-BE49-F238E27FC236}">
                    <a16:creationId xmlns:a16="http://schemas.microsoft.com/office/drawing/2014/main" id="{E68365A1-871E-1644-BD3D-52E10AC51B1F}"/>
                  </a:ext>
                </a:extLst>
              </p:cNvPr>
              <p:cNvPicPr/>
              <p:nvPr/>
            </p:nvPicPr>
            <p:blipFill>
              <a:blip r:embed="rId20"/>
              <a:stretch>
                <a:fillRect/>
              </a:stretch>
            </p:blipFill>
            <p:spPr>
              <a:xfrm>
                <a:off x="9802440" y="2522898"/>
                <a:ext cx="378720" cy="4723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7" name="Ink 16">
                <a:extLst>
                  <a:ext uri="{FF2B5EF4-FFF2-40B4-BE49-F238E27FC236}">
                    <a16:creationId xmlns:a16="http://schemas.microsoft.com/office/drawing/2014/main" id="{CA8AD186-4BCD-7242-A109-9E289B96A6C5}"/>
                  </a:ext>
                </a:extLst>
              </p14:cNvPr>
              <p14:cNvContentPartPr/>
              <p14:nvPr/>
            </p14:nvContentPartPr>
            <p14:xfrm>
              <a:off x="9433440" y="1251738"/>
              <a:ext cx="605520" cy="1304280"/>
            </p14:xfrm>
          </p:contentPart>
        </mc:Choice>
        <mc:Fallback xmlns="">
          <p:pic>
            <p:nvPicPr>
              <p:cNvPr id="17" name="Ink 16">
                <a:extLst>
                  <a:ext uri="{FF2B5EF4-FFF2-40B4-BE49-F238E27FC236}">
                    <a16:creationId xmlns:a16="http://schemas.microsoft.com/office/drawing/2014/main" id="{CA8AD186-4BCD-7242-A109-9E289B96A6C5}"/>
                  </a:ext>
                </a:extLst>
              </p:cNvPr>
              <p:cNvPicPr/>
              <p:nvPr/>
            </p:nvPicPr>
            <p:blipFill>
              <a:blip r:embed="rId22"/>
              <a:stretch>
                <a:fillRect/>
              </a:stretch>
            </p:blipFill>
            <p:spPr>
              <a:xfrm>
                <a:off x="9424800" y="1242738"/>
                <a:ext cx="623160" cy="13219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8" name="Ink 17">
                <a:extLst>
                  <a:ext uri="{FF2B5EF4-FFF2-40B4-BE49-F238E27FC236}">
                    <a16:creationId xmlns:a16="http://schemas.microsoft.com/office/drawing/2014/main" id="{E2732CCB-EA61-A84C-8B24-4C1F29F28BAA}"/>
                  </a:ext>
                </a:extLst>
              </p14:cNvPr>
              <p14:cNvContentPartPr/>
              <p14:nvPr/>
            </p14:nvContentPartPr>
            <p14:xfrm>
              <a:off x="10046880" y="1078938"/>
              <a:ext cx="388800" cy="1269000"/>
            </p14:xfrm>
          </p:contentPart>
        </mc:Choice>
        <mc:Fallback xmlns="">
          <p:pic>
            <p:nvPicPr>
              <p:cNvPr id="18" name="Ink 17">
                <a:extLst>
                  <a:ext uri="{FF2B5EF4-FFF2-40B4-BE49-F238E27FC236}">
                    <a16:creationId xmlns:a16="http://schemas.microsoft.com/office/drawing/2014/main" id="{E2732CCB-EA61-A84C-8B24-4C1F29F28BAA}"/>
                  </a:ext>
                </a:extLst>
              </p:cNvPr>
              <p:cNvPicPr/>
              <p:nvPr/>
            </p:nvPicPr>
            <p:blipFill>
              <a:blip r:embed="rId24"/>
              <a:stretch>
                <a:fillRect/>
              </a:stretch>
            </p:blipFill>
            <p:spPr>
              <a:xfrm>
                <a:off x="10037880" y="1069938"/>
                <a:ext cx="406440" cy="12866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9" name="Ink 18">
                <a:extLst>
                  <a:ext uri="{FF2B5EF4-FFF2-40B4-BE49-F238E27FC236}">
                    <a16:creationId xmlns:a16="http://schemas.microsoft.com/office/drawing/2014/main" id="{D634B24B-EBC0-2E4E-BF54-4AD643593114}"/>
                  </a:ext>
                </a:extLst>
              </p14:cNvPr>
              <p14:cNvContentPartPr/>
              <p14:nvPr/>
            </p14:nvContentPartPr>
            <p14:xfrm>
              <a:off x="8647560" y="1598058"/>
              <a:ext cx="761400" cy="1869840"/>
            </p14:xfrm>
          </p:contentPart>
        </mc:Choice>
        <mc:Fallback xmlns="">
          <p:pic>
            <p:nvPicPr>
              <p:cNvPr id="19" name="Ink 18">
                <a:extLst>
                  <a:ext uri="{FF2B5EF4-FFF2-40B4-BE49-F238E27FC236}">
                    <a16:creationId xmlns:a16="http://schemas.microsoft.com/office/drawing/2014/main" id="{D634B24B-EBC0-2E4E-BF54-4AD643593114}"/>
                  </a:ext>
                </a:extLst>
              </p:cNvPr>
              <p:cNvPicPr/>
              <p:nvPr/>
            </p:nvPicPr>
            <p:blipFill>
              <a:blip r:embed="rId26"/>
              <a:stretch>
                <a:fillRect/>
              </a:stretch>
            </p:blipFill>
            <p:spPr>
              <a:xfrm>
                <a:off x="8638920" y="1589418"/>
                <a:ext cx="779040" cy="18874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0" name="Ink 19">
                <a:extLst>
                  <a:ext uri="{FF2B5EF4-FFF2-40B4-BE49-F238E27FC236}">
                    <a16:creationId xmlns:a16="http://schemas.microsoft.com/office/drawing/2014/main" id="{67DAD235-39BC-044C-8DD2-7CA698800D33}"/>
                  </a:ext>
                </a:extLst>
              </p14:cNvPr>
              <p14:cNvContentPartPr/>
              <p14:nvPr/>
            </p14:nvContentPartPr>
            <p14:xfrm>
              <a:off x="7246800" y="968058"/>
              <a:ext cx="360" cy="360"/>
            </p14:xfrm>
          </p:contentPart>
        </mc:Choice>
        <mc:Fallback xmlns="">
          <p:pic>
            <p:nvPicPr>
              <p:cNvPr id="20" name="Ink 19">
                <a:extLst>
                  <a:ext uri="{FF2B5EF4-FFF2-40B4-BE49-F238E27FC236}">
                    <a16:creationId xmlns:a16="http://schemas.microsoft.com/office/drawing/2014/main" id="{67DAD235-39BC-044C-8DD2-7CA698800D33}"/>
                  </a:ext>
                </a:extLst>
              </p:cNvPr>
              <p:cNvPicPr/>
              <p:nvPr/>
            </p:nvPicPr>
            <p:blipFill>
              <a:blip r:embed="rId28"/>
              <a:stretch>
                <a:fillRect/>
              </a:stretch>
            </p:blipFill>
            <p:spPr>
              <a:xfrm>
                <a:off x="7238160" y="95905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4" name="Ink 23">
                <a:extLst>
                  <a:ext uri="{FF2B5EF4-FFF2-40B4-BE49-F238E27FC236}">
                    <a16:creationId xmlns:a16="http://schemas.microsoft.com/office/drawing/2014/main" id="{F8B5A71A-49AB-CE47-9407-FE867A1AB06E}"/>
                  </a:ext>
                </a:extLst>
              </p14:cNvPr>
              <p14:cNvContentPartPr/>
              <p14:nvPr/>
            </p14:nvContentPartPr>
            <p14:xfrm>
              <a:off x="-272880" y="4770378"/>
              <a:ext cx="360" cy="360"/>
            </p14:xfrm>
          </p:contentPart>
        </mc:Choice>
        <mc:Fallback xmlns="">
          <p:pic>
            <p:nvPicPr>
              <p:cNvPr id="24" name="Ink 23">
                <a:extLst>
                  <a:ext uri="{FF2B5EF4-FFF2-40B4-BE49-F238E27FC236}">
                    <a16:creationId xmlns:a16="http://schemas.microsoft.com/office/drawing/2014/main" id="{F8B5A71A-49AB-CE47-9407-FE867A1AB06E}"/>
                  </a:ext>
                </a:extLst>
              </p:cNvPr>
              <p:cNvPicPr/>
              <p:nvPr/>
            </p:nvPicPr>
            <p:blipFill>
              <a:blip r:embed="rId28"/>
              <a:stretch>
                <a:fillRect/>
              </a:stretch>
            </p:blipFill>
            <p:spPr>
              <a:xfrm>
                <a:off x="-281880" y="4761738"/>
                <a:ext cx="18000" cy="18000"/>
              </a:xfrm>
              <a:prstGeom prst="rect">
                <a:avLst/>
              </a:prstGeom>
            </p:spPr>
          </p:pic>
        </mc:Fallback>
      </mc:AlternateContent>
    </p:spTree>
    <p:extLst>
      <p:ext uri="{BB962C8B-B14F-4D97-AF65-F5344CB8AC3E}">
        <p14:creationId xmlns:p14="http://schemas.microsoft.com/office/powerpoint/2010/main" val="125565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510ACA-6E87-F647-80A7-69DE72960DAE}"/>
              </a:ext>
            </a:extLst>
          </p:cNvPr>
          <p:cNvPicPr>
            <a:picLocks noChangeAspect="1"/>
          </p:cNvPicPr>
          <p:nvPr/>
        </p:nvPicPr>
        <p:blipFill>
          <a:blip r:embed="rId2"/>
          <a:stretch>
            <a:fillRect/>
          </a:stretch>
        </p:blipFill>
        <p:spPr>
          <a:xfrm>
            <a:off x="6910386" y="171450"/>
            <a:ext cx="5086351" cy="3814763"/>
          </a:xfrm>
          <a:prstGeom prst="rect">
            <a:avLst/>
          </a:prstGeom>
        </p:spPr>
      </p:pic>
      <p:sp>
        <p:nvSpPr>
          <p:cNvPr id="4" name="TextBox 3">
            <a:extLst>
              <a:ext uri="{FF2B5EF4-FFF2-40B4-BE49-F238E27FC236}">
                <a16:creationId xmlns:a16="http://schemas.microsoft.com/office/drawing/2014/main" id="{0A6AC733-7F50-EF40-A9B4-2016CFD1FA33}"/>
              </a:ext>
            </a:extLst>
          </p:cNvPr>
          <p:cNvSpPr txBox="1"/>
          <p:nvPr/>
        </p:nvSpPr>
        <p:spPr>
          <a:xfrm>
            <a:off x="171450" y="171450"/>
            <a:ext cx="5386388" cy="2831544"/>
          </a:xfrm>
          <a:prstGeom prst="rect">
            <a:avLst/>
          </a:prstGeom>
          <a:noFill/>
        </p:spPr>
        <p:txBody>
          <a:bodyPr wrap="square" rtlCol="0">
            <a:spAutoFit/>
          </a:bodyPr>
          <a:lstStyle/>
          <a:p>
            <a:r>
              <a:rPr lang="en-US" sz="2000" u="sng" dirty="0"/>
              <a:t>How do we see Color?</a:t>
            </a:r>
          </a:p>
          <a:p>
            <a:endParaRPr lang="en-US" sz="2000" dirty="0"/>
          </a:p>
          <a:p>
            <a:r>
              <a:rPr lang="en-US" sz="2000" dirty="0"/>
              <a:t>White light, containing all the wavelengths together, hits an object and some of the waves are absorbed; what is not absorbed is reflected back into the eye. Special cells (‘rods and cones’) at the back of the eye then ‘read’ the color wavelength and transmit that information to the brain.  </a:t>
            </a:r>
          </a:p>
          <a:p>
            <a:endParaRPr lang="en-US" dirty="0"/>
          </a:p>
        </p:txBody>
      </p:sp>
      <p:pic>
        <p:nvPicPr>
          <p:cNvPr id="5" name="Picture 4">
            <a:extLst>
              <a:ext uri="{FF2B5EF4-FFF2-40B4-BE49-F238E27FC236}">
                <a16:creationId xmlns:a16="http://schemas.microsoft.com/office/drawing/2014/main" id="{E8B29722-2D4F-3149-9B34-9F1D7EDB5C34}"/>
              </a:ext>
            </a:extLst>
          </p:cNvPr>
          <p:cNvPicPr>
            <a:picLocks noChangeAspect="1"/>
          </p:cNvPicPr>
          <p:nvPr/>
        </p:nvPicPr>
        <p:blipFill>
          <a:blip r:embed="rId3"/>
          <a:stretch>
            <a:fillRect/>
          </a:stretch>
        </p:blipFill>
        <p:spPr>
          <a:xfrm>
            <a:off x="171450" y="2843613"/>
            <a:ext cx="3165138" cy="2120643"/>
          </a:xfrm>
          <a:prstGeom prst="rect">
            <a:avLst/>
          </a:prstGeom>
        </p:spPr>
      </p:pic>
      <p:pic>
        <p:nvPicPr>
          <p:cNvPr id="6" name="Picture 5">
            <a:extLst>
              <a:ext uri="{FF2B5EF4-FFF2-40B4-BE49-F238E27FC236}">
                <a16:creationId xmlns:a16="http://schemas.microsoft.com/office/drawing/2014/main" id="{68B63E9A-F6AE-8E4B-A7B6-2A96AC1A630E}"/>
              </a:ext>
            </a:extLst>
          </p:cNvPr>
          <p:cNvPicPr>
            <a:picLocks noChangeAspect="1"/>
          </p:cNvPicPr>
          <p:nvPr/>
        </p:nvPicPr>
        <p:blipFill>
          <a:blip r:embed="rId4"/>
          <a:stretch>
            <a:fillRect/>
          </a:stretch>
        </p:blipFill>
        <p:spPr>
          <a:xfrm>
            <a:off x="3676624" y="3429000"/>
            <a:ext cx="3070513" cy="3070513"/>
          </a:xfrm>
          <a:prstGeom prst="rect">
            <a:avLst/>
          </a:prstGeom>
        </p:spPr>
      </p:pic>
      <p:sp>
        <p:nvSpPr>
          <p:cNvPr id="7" name="TextBox 6">
            <a:extLst>
              <a:ext uri="{FF2B5EF4-FFF2-40B4-BE49-F238E27FC236}">
                <a16:creationId xmlns:a16="http://schemas.microsoft.com/office/drawing/2014/main" id="{F1E65135-CE8A-C84F-84AD-23D12929616E}"/>
              </a:ext>
            </a:extLst>
          </p:cNvPr>
          <p:cNvSpPr txBox="1"/>
          <p:nvPr/>
        </p:nvSpPr>
        <p:spPr>
          <a:xfrm>
            <a:off x="6910386" y="4614862"/>
            <a:ext cx="5086351" cy="1292662"/>
          </a:xfrm>
          <a:prstGeom prst="rect">
            <a:avLst/>
          </a:prstGeom>
          <a:noFill/>
        </p:spPr>
        <p:txBody>
          <a:bodyPr wrap="square" rtlCol="0">
            <a:spAutoFit/>
          </a:bodyPr>
          <a:lstStyle/>
          <a:p>
            <a:pPr algn="r"/>
            <a:r>
              <a:rPr lang="en-US" sz="2000" dirty="0"/>
              <a:t>…if there is an abnormality in the light sensitive cells of the eye, then the viewer experiences</a:t>
            </a:r>
          </a:p>
          <a:p>
            <a:pPr algn="r"/>
            <a:r>
              <a:rPr lang="en-US" sz="2000" dirty="0"/>
              <a:t> ‘color blindness’.</a:t>
            </a:r>
          </a:p>
          <a:p>
            <a:pPr algn="ctr"/>
            <a:endParaRPr lang="en-US" dirty="0"/>
          </a:p>
        </p:txBody>
      </p:sp>
      <p:sp>
        <p:nvSpPr>
          <p:cNvPr id="8" name="TextBox 7">
            <a:extLst>
              <a:ext uri="{FF2B5EF4-FFF2-40B4-BE49-F238E27FC236}">
                <a16:creationId xmlns:a16="http://schemas.microsoft.com/office/drawing/2014/main" id="{223FD7D8-75C9-C74F-B5A0-1BB537A58203}"/>
              </a:ext>
            </a:extLst>
          </p:cNvPr>
          <p:cNvSpPr txBox="1"/>
          <p:nvPr/>
        </p:nvSpPr>
        <p:spPr>
          <a:xfrm>
            <a:off x="6767606" y="5815191"/>
            <a:ext cx="3505174" cy="369332"/>
          </a:xfrm>
          <a:prstGeom prst="rect">
            <a:avLst/>
          </a:prstGeom>
          <a:noFill/>
        </p:spPr>
        <p:txBody>
          <a:bodyPr wrap="square" rtlCol="0">
            <a:spAutoFit/>
          </a:bodyPr>
          <a:lstStyle/>
          <a:p>
            <a:r>
              <a:rPr lang="en-US" dirty="0"/>
              <a:t>3 basic forms of color blindness…</a:t>
            </a:r>
          </a:p>
        </p:txBody>
      </p:sp>
    </p:spTree>
    <p:extLst>
      <p:ext uri="{BB962C8B-B14F-4D97-AF65-F5344CB8AC3E}">
        <p14:creationId xmlns:p14="http://schemas.microsoft.com/office/powerpoint/2010/main" val="1146574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DCE9527-C87F-4B4D-968A-96ABCC297BD4}"/>
              </a:ext>
            </a:extLst>
          </p:cNvPr>
          <p:cNvSpPr txBox="1"/>
          <p:nvPr/>
        </p:nvSpPr>
        <p:spPr>
          <a:xfrm>
            <a:off x="200025" y="242888"/>
            <a:ext cx="4714875" cy="7017306"/>
          </a:xfrm>
          <a:prstGeom prst="rect">
            <a:avLst/>
          </a:prstGeom>
          <a:noFill/>
        </p:spPr>
        <p:txBody>
          <a:bodyPr wrap="square" rtlCol="0">
            <a:spAutoFit/>
          </a:bodyPr>
          <a:lstStyle/>
          <a:p>
            <a:r>
              <a:rPr lang="en-US" u="sng" dirty="0"/>
              <a:t>Color and Value…</a:t>
            </a:r>
          </a:p>
          <a:p>
            <a:endParaRPr lang="en-US" dirty="0"/>
          </a:p>
          <a:p>
            <a:r>
              <a:rPr lang="en-US" dirty="0"/>
              <a:t>All colors have intrinsic ‘value’, or,  a level of relative lightness to darkness.</a:t>
            </a:r>
          </a:p>
          <a:p>
            <a:endParaRPr lang="en-US" dirty="0"/>
          </a:p>
          <a:p>
            <a:r>
              <a:rPr lang="en-US" dirty="0"/>
              <a:t>In the early 20</a:t>
            </a:r>
            <a:r>
              <a:rPr lang="en-US" baseline="30000" dirty="0"/>
              <a:t>th</a:t>
            </a:r>
            <a:r>
              <a:rPr lang="en-US" dirty="0"/>
              <a:t> century, Albert Munsell developed the Munsell color system that included value, saturation as well as hue.</a:t>
            </a:r>
          </a:p>
          <a:p>
            <a:endParaRPr lang="en-US" dirty="0"/>
          </a:p>
          <a:p>
            <a:r>
              <a:rPr lang="en-US" dirty="0"/>
              <a:t>The value of the color can have radical effects on how the color interacts with others.</a:t>
            </a:r>
          </a:p>
          <a:p>
            <a:endParaRPr lang="en-US" dirty="0"/>
          </a:p>
          <a:p>
            <a:r>
              <a:rPr lang="en-US" u="sng" dirty="0"/>
              <a:t>Example</a:t>
            </a:r>
            <a:r>
              <a:rPr lang="en-US" dirty="0"/>
              <a:t>: Green        is the opposite of Red </a:t>
            </a:r>
          </a:p>
          <a:p>
            <a:endParaRPr lang="en-US" dirty="0"/>
          </a:p>
          <a:p>
            <a:r>
              <a:rPr lang="en-US" dirty="0"/>
              <a:t>The two do not go together optically and create visual discord. But, by adjusting the value, a more pleasing and useful pairing is possible: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id="{3AE4AD8D-BFE3-314C-92D8-009F15695C66}"/>
              </a:ext>
            </a:extLst>
          </p:cNvPr>
          <p:cNvPicPr>
            <a:picLocks noChangeAspect="1"/>
          </p:cNvPicPr>
          <p:nvPr/>
        </p:nvPicPr>
        <p:blipFill>
          <a:blip r:embed="rId2"/>
          <a:stretch>
            <a:fillRect/>
          </a:stretch>
        </p:blipFill>
        <p:spPr>
          <a:xfrm>
            <a:off x="5872163" y="985873"/>
            <a:ext cx="5886450" cy="1530477"/>
          </a:xfrm>
          <a:prstGeom prst="rect">
            <a:avLst/>
          </a:prstGeom>
          <a:ln w="28575">
            <a:solidFill>
              <a:schemeClr val="tx1"/>
            </a:solidFill>
          </a:ln>
        </p:spPr>
      </p:pic>
      <p:sp>
        <p:nvSpPr>
          <p:cNvPr id="6" name="Rectangle 5">
            <a:extLst>
              <a:ext uri="{FF2B5EF4-FFF2-40B4-BE49-F238E27FC236}">
                <a16:creationId xmlns:a16="http://schemas.microsoft.com/office/drawing/2014/main" id="{185BA997-20BD-0A4D-BFBF-4DB9129C0563}"/>
              </a:ext>
            </a:extLst>
          </p:cNvPr>
          <p:cNvSpPr/>
          <p:nvPr/>
        </p:nvSpPr>
        <p:spPr>
          <a:xfrm>
            <a:off x="5872163" y="242888"/>
            <a:ext cx="5886450" cy="1414462"/>
          </a:xfrm>
          <a:prstGeom prst="rect">
            <a:avLst/>
          </a:prstGeom>
          <a:solidFill>
            <a:srgbClr val="FF0000">
              <a:alpha val="6393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2CA589A-FD7A-7A48-B7B7-5B2E2611BCF2}"/>
              </a:ext>
            </a:extLst>
          </p:cNvPr>
          <p:cNvSpPr txBox="1"/>
          <p:nvPr/>
        </p:nvSpPr>
        <p:spPr>
          <a:xfrm>
            <a:off x="5872163" y="401098"/>
            <a:ext cx="5886450" cy="584775"/>
          </a:xfrm>
          <a:prstGeom prst="rect">
            <a:avLst/>
          </a:prstGeom>
          <a:solidFill>
            <a:schemeClr val="bg1"/>
          </a:solidFill>
        </p:spPr>
        <p:txBody>
          <a:bodyPr wrap="square" rtlCol="0">
            <a:spAutoFit/>
          </a:bodyPr>
          <a:lstStyle/>
          <a:p>
            <a:r>
              <a:rPr lang="en-US" sz="1600" dirty="0"/>
              <a:t>These are all tints and shades of the hue red but each with different value that significantly affects how they are perceived and function.</a:t>
            </a:r>
          </a:p>
        </p:txBody>
      </p:sp>
      <p:pic>
        <p:nvPicPr>
          <p:cNvPr id="9" name="Picture 8">
            <a:extLst>
              <a:ext uri="{FF2B5EF4-FFF2-40B4-BE49-F238E27FC236}">
                <a16:creationId xmlns:a16="http://schemas.microsoft.com/office/drawing/2014/main" id="{369B33D4-683A-8047-BEEC-2E3B15F40FBD}"/>
              </a:ext>
            </a:extLst>
          </p:cNvPr>
          <p:cNvPicPr>
            <a:picLocks noChangeAspect="1"/>
          </p:cNvPicPr>
          <p:nvPr/>
        </p:nvPicPr>
        <p:blipFill>
          <a:blip r:embed="rId3"/>
          <a:stretch>
            <a:fillRect/>
          </a:stretch>
        </p:blipFill>
        <p:spPr>
          <a:xfrm>
            <a:off x="6915150" y="2668746"/>
            <a:ext cx="3946366" cy="3946366"/>
          </a:xfrm>
          <a:prstGeom prst="rect">
            <a:avLst/>
          </a:prstGeom>
          <a:ln w="28575">
            <a:solidFill>
              <a:schemeClr val="tx1"/>
            </a:solidFill>
          </a:ln>
        </p:spPr>
      </p:pic>
      <p:sp>
        <p:nvSpPr>
          <p:cNvPr id="10" name="Oval 9">
            <a:extLst>
              <a:ext uri="{FF2B5EF4-FFF2-40B4-BE49-F238E27FC236}">
                <a16:creationId xmlns:a16="http://schemas.microsoft.com/office/drawing/2014/main" id="{72E93E6E-64CF-4D4C-BF51-8E09C764398B}"/>
              </a:ext>
            </a:extLst>
          </p:cNvPr>
          <p:cNvSpPr/>
          <p:nvPr/>
        </p:nvSpPr>
        <p:spPr>
          <a:xfrm>
            <a:off x="1800225" y="3543300"/>
            <a:ext cx="371474" cy="385763"/>
          </a:xfrm>
          <a:prstGeom prst="ellipse">
            <a:avLst/>
          </a:prstGeom>
          <a:solidFill>
            <a:srgbClr val="00C8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2514D9A-7EC4-D14C-8BF0-92F8BA1E09FA}"/>
              </a:ext>
            </a:extLst>
          </p:cNvPr>
          <p:cNvSpPr/>
          <p:nvPr/>
        </p:nvSpPr>
        <p:spPr>
          <a:xfrm>
            <a:off x="4352925" y="3571875"/>
            <a:ext cx="371474" cy="38576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8134A7E-4E43-414A-A7B8-56EDCF4303A1}"/>
              </a:ext>
            </a:extLst>
          </p:cNvPr>
          <p:cNvSpPr/>
          <p:nvPr/>
        </p:nvSpPr>
        <p:spPr>
          <a:xfrm>
            <a:off x="267891" y="5003006"/>
            <a:ext cx="371474" cy="385763"/>
          </a:xfrm>
          <a:prstGeom prst="ellipse">
            <a:avLst/>
          </a:prstGeom>
          <a:solidFill>
            <a:srgbClr val="00C8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AE880506-F86B-C245-B255-AF1ACA0B7C7B}"/>
              </a:ext>
            </a:extLst>
          </p:cNvPr>
          <p:cNvSpPr/>
          <p:nvPr/>
        </p:nvSpPr>
        <p:spPr>
          <a:xfrm>
            <a:off x="707231" y="5003006"/>
            <a:ext cx="371474" cy="385763"/>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AFFE8DA2-7F8C-7044-BFB5-2151C636DBA0}"/>
              </a:ext>
            </a:extLst>
          </p:cNvPr>
          <p:cNvSpPr/>
          <p:nvPr/>
        </p:nvSpPr>
        <p:spPr>
          <a:xfrm>
            <a:off x="267891" y="5581650"/>
            <a:ext cx="371474" cy="385763"/>
          </a:xfrm>
          <a:prstGeom prst="ellipse">
            <a:avLst/>
          </a:prstGeom>
          <a:solidFill>
            <a:srgbClr val="9BF7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9A1FF9C5-4790-454E-974E-32F8142F07CF}"/>
              </a:ext>
            </a:extLst>
          </p:cNvPr>
          <p:cNvSpPr/>
          <p:nvPr/>
        </p:nvSpPr>
        <p:spPr>
          <a:xfrm>
            <a:off x="707231" y="5581650"/>
            <a:ext cx="371474" cy="385763"/>
          </a:xfrm>
          <a:prstGeom prst="ellipse">
            <a:avLst/>
          </a:prstGeom>
          <a:solidFill>
            <a:srgbClr val="FA99B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2869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34653E-129D-F443-B021-C77FF12345AC}"/>
              </a:ext>
            </a:extLst>
          </p:cNvPr>
          <p:cNvSpPr txBox="1"/>
          <p:nvPr/>
        </p:nvSpPr>
        <p:spPr>
          <a:xfrm>
            <a:off x="142875" y="157163"/>
            <a:ext cx="5214938" cy="3970318"/>
          </a:xfrm>
          <a:prstGeom prst="rect">
            <a:avLst/>
          </a:prstGeom>
          <a:noFill/>
        </p:spPr>
        <p:txBody>
          <a:bodyPr wrap="square" rtlCol="0">
            <a:spAutoFit/>
          </a:bodyPr>
          <a:lstStyle/>
          <a:p>
            <a:r>
              <a:rPr lang="en-US" dirty="0"/>
              <a:t>Color interaction and manipulation….</a:t>
            </a:r>
          </a:p>
          <a:p>
            <a:endParaRPr lang="en-US" dirty="0"/>
          </a:p>
          <a:p>
            <a:r>
              <a:rPr lang="en-US" dirty="0"/>
              <a:t>The perception of a color and its visual weight within a composition can be manipulated by:</a:t>
            </a:r>
          </a:p>
          <a:p>
            <a:endParaRPr lang="en-US" dirty="0"/>
          </a:p>
          <a:p>
            <a:r>
              <a:rPr lang="en-US" u="sng" dirty="0"/>
              <a:t>Adjacent color </a:t>
            </a:r>
            <a:r>
              <a:rPr lang="en-US" dirty="0"/>
              <a:t>(colors that surround the color)</a:t>
            </a:r>
          </a:p>
          <a:p>
            <a:r>
              <a:rPr lang="en-US" u="sng" dirty="0"/>
              <a:t>Desaturation</a:t>
            </a:r>
            <a:r>
              <a:rPr lang="en-US" dirty="0"/>
              <a:t> (via tint/shade or neutral grey)</a:t>
            </a:r>
          </a:p>
          <a:p>
            <a:r>
              <a:rPr lang="en-US" u="sng" dirty="0"/>
              <a:t>Scale </a:t>
            </a:r>
            <a:r>
              <a:rPr lang="en-US" dirty="0"/>
              <a:t>– more or less of a saturated color within a composition can alter balance and space.</a:t>
            </a:r>
          </a:p>
          <a:p>
            <a:endParaRPr lang="en-US" dirty="0"/>
          </a:p>
          <a:p>
            <a:r>
              <a:rPr lang="en-US" dirty="0"/>
              <a:t>Notice below how the yellow shape draws the eye so significantly from the larger black shape creating an </a:t>
            </a:r>
            <a:r>
              <a:rPr lang="en-US" dirty="0" err="1"/>
              <a:t>asymetrical</a:t>
            </a:r>
            <a:r>
              <a:rPr lang="en-US" dirty="0"/>
              <a:t> balance.</a:t>
            </a:r>
          </a:p>
          <a:p>
            <a:endParaRPr lang="en-US" dirty="0"/>
          </a:p>
        </p:txBody>
      </p:sp>
      <p:sp>
        <p:nvSpPr>
          <p:cNvPr id="4" name="Rectangle 3">
            <a:extLst>
              <a:ext uri="{FF2B5EF4-FFF2-40B4-BE49-F238E27FC236}">
                <a16:creationId xmlns:a16="http://schemas.microsoft.com/office/drawing/2014/main" id="{1F524555-731A-4340-930C-4F541717FD75}"/>
              </a:ext>
            </a:extLst>
          </p:cNvPr>
          <p:cNvSpPr/>
          <p:nvPr/>
        </p:nvSpPr>
        <p:spPr>
          <a:xfrm>
            <a:off x="5833641" y="219919"/>
            <a:ext cx="1828800" cy="1828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4673FE6-4EB1-B64B-B856-E77A2FEE673E}"/>
              </a:ext>
            </a:extLst>
          </p:cNvPr>
          <p:cNvSpPr/>
          <p:nvPr/>
        </p:nvSpPr>
        <p:spPr>
          <a:xfrm>
            <a:off x="6198243" y="654934"/>
            <a:ext cx="1093807" cy="953948"/>
          </a:xfrm>
          <a:prstGeom prst="rect">
            <a:avLst/>
          </a:prstGeom>
          <a:solidFill>
            <a:srgbClr val="00C81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AF47D3-D5F8-7F4F-BC17-60AF9A09E558}"/>
              </a:ext>
            </a:extLst>
          </p:cNvPr>
          <p:cNvSpPr/>
          <p:nvPr/>
        </p:nvSpPr>
        <p:spPr>
          <a:xfrm>
            <a:off x="7656652" y="217508"/>
            <a:ext cx="1828800" cy="1828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3F34881-1C12-D545-ABF8-AFC87EE95CA2}"/>
              </a:ext>
            </a:extLst>
          </p:cNvPr>
          <p:cNvSpPr/>
          <p:nvPr/>
        </p:nvSpPr>
        <p:spPr>
          <a:xfrm>
            <a:off x="8027043" y="654934"/>
            <a:ext cx="1093807" cy="953948"/>
          </a:xfrm>
          <a:prstGeom prst="rect">
            <a:avLst/>
          </a:prstGeom>
          <a:solidFill>
            <a:srgbClr val="00C8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C03699E-8FAC-8C40-96D1-9E48912C9CB3}"/>
              </a:ext>
            </a:extLst>
          </p:cNvPr>
          <p:cNvSpPr/>
          <p:nvPr/>
        </p:nvSpPr>
        <p:spPr>
          <a:xfrm>
            <a:off x="5827852" y="2251919"/>
            <a:ext cx="1828800" cy="1828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50CFFD8-5B8A-D348-A6E9-D45BCF9C85FE}"/>
              </a:ext>
            </a:extLst>
          </p:cNvPr>
          <p:cNvSpPr/>
          <p:nvPr/>
        </p:nvSpPr>
        <p:spPr>
          <a:xfrm>
            <a:off x="6198243" y="2689345"/>
            <a:ext cx="1093807" cy="953948"/>
          </a:xfrm>
          <a:prstGeom prst="rect">
            <a:avLst/>
          </a:prstGeom>
          <a:solidFill>
            <a:srgbClr val="00C8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D20EDC-065D-7D43-9539-342996079DBC}"/>
              </a:ext>
            </a:extLst>
          </p:cNvPr>
          <p:cNvSpPr/>
          <p:nvPr/>
        </p:nvSpPr>
        <p:spPr>
          <a:xfrm>
            <a:off x="7656652" y="2251919"/>
            <a:ext cx="1828800" cy="1828800"/>
          </a:xfrm>
          <a:prstGeom prst="rect">
            <a:avLst/>
          </a:prstGeom>
          <a:solidFill>
            <a:srgbClr val="00B8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937A095-5798-7747-BA8E-33C87BB1D63E}"/>
              </a:ext>
            </a:extLst>
          </p:cNvPr>
          <p:cNvSpPr/>
          <p:nvPr/>
        </p:nvSpPr>
        <p:spPr>
          <a:xfrm>
            <a:off x="8021254" y="2689345"/>
            <a:ext cx="1093807" cy="953948"/>
          </a:xfrm>
          <a:prstGeom prst="rect">
            <a:avLst/>
          </a:prstGeom>
          <a:solidFill>
            <a:srgbClr val="00C8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A2B9977-F3E9-5B4A-B385-AF2C595B4637}"/>
              </a:ext>
            </a:extLst>
          </p:cNvPr>
          <p:cNvSpPr/>
          <p:nvPr/>
        </p:nvSpPr>
        <p:spPr>
          <a:xfrm>
            <a:off x="5827852" y="4283919"/>
            <a:ext cx="1828800" cy="1828800"/>
          </a:xfrm>
          <a:prstGeom prst="rect">
            <a:avLst/>
          </a:prstGeom>
          <a:solidFill>
            <a:srgbClr val="00C81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4E15207-E836-744D-9C29-B0CAC9DF871A}"/>
              </a:ext>
            </a:extLst>
          </p:cNvPr>
          <p:cNvSpPr/>
          <p:nvPr/>
        </p:nvSpPr>
        <p:spPr>
          <a:xfrm>
            <a:off x="6198243" y="4721345"/>
            <a:ext cx="1093807" cy="9539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23A3B85-E205-CA40-AD6A-8816F1780366}"/>
              </a:ext>
            </a:extLst>
          </p:cNvPr>
          <p:cNvSpPr/>
          <p:nvPr/>
        </p:nvSpPr>
        <p:spPr>
          <a:xfrm>
            <a:off x="7653757" y="4283919"/>
            <a:ext cx="1828800" cy="1828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69AE2F9-CC47-6D41-A24F-D780052CCCD4}"/>
              </a:ext>
            </a:extLst>
          </p:cNvPr>
          <p:cNvSpPr/>
          <p:nvPr/>
        </p:nvSpPr>
        <p:spPr>
          <a:xfrm>
            <a:off x="8027043" y="4721345"/>
            <a:ext cx="1093807" cy="953948"/>
          </a:xfrm>
          <a:prstGeom prst="rect">
            <a:avLst/>
          </a:prstGeom>
          <a:solidFill>
            <a:srgbClr val="00C8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49F5C53-0CB1-1041-B7C1-911CD6A714E0}"/>
              </a:ext>
            </a:extLst>
          </p:cNvPr>
          <p:cNvSpPr/>
          <p:nvPr/>
        </p:nvSpPr>
        <p:spPr>
          <a:xfrm>
            <a:off x="10260784" y="3865997"/>
            <a:ext cx="685800" cy="684192"/>
          </a:xfrm>
          <a:prstGeom prst="rect">
            <a:avLst/>
          </a:prstGeom>
          <a:solidFill>
            <a:srgbClr val="00C8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AF285DD-92C1-EE40-B174-3327415FAA82}"/>
              </a:ext>
            </a:extLst>
          </p:cNvPr>
          <p:cNvSpPr/>
          <p:nvPr/>
        </p:nvSpPr>
        <p:spPr>
          <a:xfrm>
            <a:off x="10282415" y="337356"/>
            <a:ext cx="685800" cy="684192"/>
          </a:xfrm>
          <a:prstGeom prst="rect">
            <a:avLst/>
          </a:prstGeom>
          <a:solidFill>
            <a:srgbClr val="00C8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1EB3488-C824-2344-8873-BB112208F128}"/>
              </a:ext>
            </a:extLst>
          </p:cNvPr>
          <p:cNvSpPr/>
          <p:nvPr/>
        </p:nvSpPr>
        <p:spPr>
          <a:xfrm>
            <a:off x="10802449" y="648664"/>
            <a:ext cx="685800" cy="684192"/>
          </a:xfrm>
          <a:prstGeom prst="rect">
            <a:avLst/>
          </a:prstGeom>
          <a:solidFill>
            <a:srgbClr val="00C8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F1C30B8-3BFC-1940-91F1-7F47A70B893E}"/>
              </a:ext>
            </a:extLst>
          </p:cNvPr>
          <p:cNvSpPr/>
          <p:nvPr/>
        </p:nvSpPr>
        <p:spPr>
          <a:xfrm>
            <a:off x="10260784" y="1152636"/>
            <a:ext cx="685800" cy="684192"/>
          </a:xfrm>
          <a:prstGeom prst="rect">
            <a:avLst/>
          </a:prstGeom>
          <a:solidFill>
            <a:srgbClr val="00C8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9516B09-D480-E94A-B675-90E47F640B4B}"/>
              </a:ext>
            </a:extLst>
          </p:cNvPr>
          <p:cNvSpPr/>
          <p:nvPr/>
        </p:nvSpPr>
        <p:spPr>
          <a:xfrm>
            <a:off x="10802449" y="1546668"/>
            <a:ext cx="685800" cy="684192"/>
          </a:xfrm>
          <a:prstGeom prst="rect">
            <a:avLst/>
          </a:prstGeom>
          <a:solidFill>
            <a:srgbClr val="00C8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5B4AE58-A71B-514F-B67F-A8684DB361C1}"/>
              </a:ext>
            </a:extLst>
          </p:cNvPr>
          <p:cNvSpPr/>
          <p:nvPr/>
        </p:nvSpPr>
        <p:spPr>
          <a:xfrm>
            <a:off x="10260784" y="2035653"/>
            <a:ext cx="685800" cy="684192"/>
          </a:xfrm>
          <a:prstGeom prst="rect">
            <a:avLst/>
          </a:prstGeom>
          <a:solidFill>
            <a:srgbClr val="00C8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59A152F-C1EF-6247-8480-FDBC0740A083}"/>
              </a:ext>
            </a:extLst>
          </p:cNvPr>
          <p:cNvSpPr/>
          <p:nvPr/>
        </p:nvSpPr>
        <p:spPr>
          <a:xfrm>
            <a:off x="10802449" y="2429603"/>
            <a:ext cx="685800" cy="684192"/>
          </a:xfrm>
          <a:prstGeom prst="rect">
            <a:avLst/>
          </a:prstGeom>
          <a:solidFill>
            <a:srgbClr val="00C8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62DFEFE-72A8-DC4C-B443-93D598E71A20}"/>
              </a:ext>
            </a:extLst>
          </p:cNvPr>
          <p:cNvSpPr/>
          <p:nvPr/>
        </p:nvSpPr>
        <p:spPr>
          <a:xfrm>
            <a:off x="10257820" y="2962885"/>
            <a:ext cx="685800" cy="684192"/>
          </a:xfrm>
          <a:prstGeom prst="rect">
            <a:avLst/>
          </a:prstGeom>
          <a:solidFill>
            <a:srgbClr val="00C8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5550AF8-BF04-3D44-95AB-CE5FF978F24B}"/>
              </a:ext>
            </a:extLst>
          </p:cNvPr>
          <p:cNvSpPr/>
          <p:nvPr/>
        </p:nvSpPr>
        <p:spPr>
          <a:xfrm>
            <a:off x="10807970" y="3372173"/>
            <a:ext cx="685800" cy="684192"/>
          </a:xfrm>
          <a:prstGeom prst="rect">
            <a:avLst/>
          </a:prstGeom>
          <a:solidFill>
            <a:srgbClr val="00C8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211ED58-C256-4547-9972-F61227FCD8F8}"/>
              </a:ext>
            </a:extLst>
          </p:cNvPr>
          <p:cNvSpPr/>
          <p:nvPr/>
        </p:nvSpPr>
        <p:spPr>
          <a:xfrm>
            <a:off x="10793992" y="4314743"/>
            <a:ext cx="685800" cy="684192"/>
          </a:xfrm>
          <a:prstGeom prst="rect">
            <a:avLst/>
          </a:prstGeom>
          <a:solidFill>
            <a:srgbClr val="00C8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BCE52CC-FB53-8644-8567-0DD209D36629}"/>
              </a:ext>
            </a:extLst>
          </p:cNvPr>
          <p:cNvSpPr/>
          <p:nvPr/>
        </p:nvSpPr>
        <p:spPr>
          <a:xfrm>
            <a:off x="10282415" y="4822378"/>
            <a:ext cx="685800" cy="684192"/>
          </a:xfrm>
          <a:prstGeom prst="rect">
            <a:avLst/>
          </a:prstGeom>
          <a:solidFill>
            <a:srgbClr val="00C8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A4F4603-5CB4-DD4F-AB34-88E9B0AF2746}"/>
              </a:ext>
            </a:extLst>
          </p:cNvPr>
          <p:cNvSpPr/>
          <p:nvPr/>
        </p:nvSpPr>
        <p:spPr>
          <a:xfrm>
            <a:off x="11215912" y="648664"/>
            <a:ext cx="611693" cy="5499100"/>
          </a:xfrm>
          <a:prstGeom prst="rect">
            <a:avLst/>
          </a:prstGeom>
          <a:solidFill>
            <a:schemeClr val="bg1">
              <a:alpha val="62915"/>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29500C1-C779-E64D-93D9-75F539BC167E}"/>
              </a:ext>
            </a:extLst>
          </p:cNvPr>
          <p:cNvSpPr/>
          <p:nvPr/>
        </p:nvSpPr>
        <p:spPr>
          <a:xfrm>
            <a:off x="9947478" y="22149"/>
            <a:ext cx="611693" cy="5499100"/>
          </a:xfrm>
          <a:prstGeom prst="rect">
            <a:avLst/>
          </a:prstGeom>
          <a:solidFill>
            <a:schemeClr val="tx1">
              <a:lumMod val="50000"/>
              <a:lumOff val="50000"/>
              <a:alpha val="62915"/>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84C37B33-6D17-1A46-8337-3247F01DFA90}"/>
              </a:ext>
            </a:extLst>
          </p:cNvPr>
          <p:cNvPicPr>
            <a:picLocks noChangeAspect="1"/>
          </p:cNvPicPr>
          <p:nvPr/>
        </p:nvPicPr>
        <p:blipFill>
          <a:blip r:embed="rId2"/>
          <a:stretch>
            <a:fillRect/>
          </a:stretch>
        </p:blipFill>
        <p:spPr>
          <a:xfrm>
            <a:off x="142875" y="3881008"/>
            <a:ext cx="2753730" cy="2149439"/>
          </a:xfrm>
          <a:prstGeom prst="rect">
            <a:avLst/>
          </a:prstGeom>
        </p:spPr>
      </p:pic>
      <p:pic>
        <p:nvPicPr>
          <p:cNvPr id="33" name="Picture 32">
            <a:extLst>
              <a:ext uri="{FF2B5EF4-FFF2-40B4-BE49-F238E27FC236}">
                <a16:creationId xmlns:a16="http://schemas.microsoft.com/office/drawing/2014/main" id="{AABA47FA-4293-E849-9132-B6DE75CA879A}"/>
              </a:ext>
            </a:extLst>
          </p:cNvPr>
          <p:cNvPicPr>
            <a:picLocks noChangeAspect="1"/>
          </p:cNvPicPr>
          <p:nvPr/>
        </p:nvPicPr>
        <p:blipFill>
          <a:blip r:embed="rId3"/>
          <a:stretch>
            <a:fillRect/>
          </a:stretch>
        </p:blipFill>
        <p:spPr>
          <a:xfrm>
            <a:off x="2954912" y="3881008"/>
            <a:ext cx="2775055" cy="2166085"/>
          </a:xfrm>
          <a:prstGeom prst="rect">
            <a:avLst/>
          </a:prstGeom>
        </p:spPr>
      </p:pic>
      <p:sp>
        <p:nvSpPr>
          <p:cNvPr id="34" name="TextBox 33">
            <a:extLst>
              <a:ext uri="{FF2B5EF4-FFF2-40B4-BE49-F238E27FC236}">
                <a16:creationId xmlns:a16="http://schemas.microsoft.com/office/drawing/2014/main" id="{410A4458-3DAA-AD46-9BA7-9911C8B8C971}"/>
              </a:ext>
            </a:extLst>
          </p:cNvPr>
          <p:cNvSpPr txBox="1"/>
          <p:nvPr/>
        </p:nvSpPr>
        <p:spPr>
          <a:xfrm>
            <a:off x="5827852" y="6182928"/>
            <a:ext cx="5858099" cy="646331"/>
          </a:xfrm>
          <a:prstGeom prst="rect">
            <a:avLst/>
          </a:prstGeom>
          <a:solidFill>
            <a:schemeClr val="bg1"/>
          </a:solidFill>
        </p:spPr>
        <p:txBody>
          <a:bodyPr wrap="square" rtlCol="0">
            <a:spAutoFit/>
          </a:bodyPr>
          <a:lstStyle/>
          <a:p>
            <a:pPr algn="ctr"/>
            <a:r>
              <a:rPr lang="en-US" dirty="0"/>
              <a:t>All of the green colors above are the same color; any perception otherwise is just the adjacent colors and values</a:t>
            </a:r>
          </a:p>
        </p:txBody>
      </p:sp>
    </p:spTree>
    <p:extLst>
      <p:ext uri="{BB962C8B-B14F-4D97-AF65-F5344CB8AC3E}">
        <p14:creationId xmlns:p14="http://schemas.microsoft.com/office/powerpoint/2010/main" val="3536381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9B92AB-5395-8D46-8B59-A127FD95BC53}"/>
              </a:ext>
            </a:extLst>
          </p:cNvPr>
          <p:cNvSpPr txBox="1"/>
          <p:nvPr/>
        </p:nvSpPr>
        <p:spPr>
          <a:xfrm>
            <a:off x="165100" y="190500"/>
            <a:ext cx="4965700" cy="5355312"/>
          </a:xfrm>
          <a:prstGeom prst="rect">
            <a:avLst/>
          </a:prstGeom>
          <a:noFill/>
        </p:spPr>
        <p:txBody>
          <a:bodyPr wrap="square" rtlCol="0">
            <a:spAutoFit/>
          </a:bodyPr>
          <a:lstStyle/>
          <a:p>
            <a:r>
              <a:rPr lang="en-US" b="1" dirty="0"/>
              <a:t>Color and Space…</a:t>
            </a:r>
          </a:p>
          <a:p>
            <a:endParaRPr lang="en-US" dirty="0"/>
          </a:p>
          <a:p>
            <a:r>
              <a:rPr lang="en-US" dirty="0"/>
              <a:t>Color choices can help create the illusion of space and movement within an image.</a:t>
            </a:r>
          </a:p>
          <a:p>
            <a:endParaRPr lang="en-US" dirty="0"/>
          </a:p>
          <a:p>
            <a:r>
              <a:rPr lang="en-US" u="sng" dirty="0"/>
              <a:t>Atmospheric Perspective </a:t>
            </a:r>
            <a:r>
              <a:rPr lang="en-US" dirty="0"/>
              <a:t>is a visual illusion drawn from nature based on the diffusion of light, and therefore color, through the atmosphere.</a:t>
            </a:r>
          </a:p>
          <a:p>
            <a:endParaRPr lang="en-US" dirty="0"/>
          </a:p>
          <a:p>
            <a:r>
              <a:rPr lang="en-US" dirty="0"/>
              <a:t>In the image to the right observe how the foreground is darker, and more saturated while the mid and backgrounds move to lower saturation and less detail/contrast. Blue has the longest wavelength in the spectrum so as all other colors are filtered, blue-grey tones remain.</a:t>
            </a:r>
          </a:p>
          <a:p>
            <a:endParaRPr lang="en-US" dirty="0"/>
          </a:p>
          <a:p>
            <a:r>
              <a:rPr lang="en-US" dirty="0"/>
              <a:t>The phenomenon is just as </a:t>
            </a:r>
          </a:p>
          <a:p>
            <a:r>
              <a:rPr lang="en-US" dirty="0"/>
              <a:t>Convincing in Abstraction as it is in</a:t>
            </a:r>
          </a:p>
          <a:p>
            <a:r>
              <a:rPr lang="en-US" dirty="0"/>
              <a:t>Realism.</a:t>
            </a:r>
          </a:p>
        </p:txBody>
      </p:sp>
      <p:pic>
        <p:nvPicPr>
          <p:cNvPr id="3" name="Picture 2">
            <a:extLst>
              <a:ext uri="{FF2B5EF4-FFF2-40B4-BE49-F238E27FC236}">
                <a16:creationId xmlns:a16="http://schemas.microsoft.com/office/drawing/2014/main" id="{AE8A10D7-BB4E-A348-9503-4E8E28850242}"/>
              </a:ext>
            </a:extLst>
          </p:cNvPr>
          <p:cNvPicPr>
            <a:picLocks noChangeAspect="1"/>
          </p:cNvPicPr>
          <p:nvPr/>
        </p:nvPicPr>
        <p:blipFill>
          <a:blip r:embed="rId2"/>
          <a:stretch>
            <a:fillRect/>
          </a:stretch>
        </p:blipFill>
        <p:spPr>
          <a:xfrm>
            <a:off x="5283200" y="190500"/>
            <a:ext cx="3898900" cy="2589113"/>
          </a:xfrm>
          <a:prstGeom prst="rect">
            <a:avLst/>
          </a:prstGeom>
          <a:ln w="38100">
            <a:solidFill>
              <a:schemeClr val="tx1"/>
            </a:solidFill>
          </a:ln>
        </p:spPr>
      </p:pic>
      <p:pic>
        <p:nvPicPr>
          <p:cNvPr id="4" name="Picture 3">
            <a:extLst>
              <a:ext uri="{FF2B5EF4-FFF2-40B4-BE49-F238E27FC236}">
                <a16:creationId xmlns:a16="http://schemas.microsoft.com/office/drawing/2014/main" id="{613F4594-2A2B-F14D-B704-5ECBA3D82136}"/>
              </a:ext>
            </a:extLst>
          </p:cNvPr>
          <p:cNvPicPr>
            <a:picLocks noChangeAspect="1"/>
          </p:cNvPicPr>
          <p:nvPr/>
        </p:nvPicPr>
        <p:blipFill>
          <a:blip r:embed="rId3"/>
          <a:stretch>
            <a:fillRect/>
          </a:stretch>
        </p:blipFill>
        <p:spPr>
          <a:xfrm>
            <a:off x="6617229" y="2924827"/>
            <a:ext cx="4580996" cy="3025979"/>
          </a:xfrm>
          <a:prstGeom prst="rect">
            <a:avLst/>
          </a:prstGeom>
          <a:ln>
            <a:solidFill>
              <a:schemeClr val="tx1"/>
            </a:solidFill>
          </a:ln>
        </p:spPr>
      </p:pic>
      <p:pic>
        <p:nvPicPr>
          <p:cNvPr id="5" name="Picture 4">
            <a:extLst>
              <a:ext uri="{FF2B5EF4-FFF2-40B4-BE49-F238E27FC236}">
                <a16:creationId xmlns:a16="http://schemas.microsoft.com/office/drawing/2014/main" id="{28AE37D8-4057-274B-8D97-C7C8BD5A9E9F}"/>
              </a:ext>
            </a:extLst>
          </p:cNvPr>
          <p:cNvPicPr>
            <a:picLocks noChangeAspect="1"/>
          </p:cNvPicPr>
          <p:nvPr/>
        </p:nvPicPr>
        <p:blipFill>
          <a:blip r:embed="rId4"/>
          <a:stretch>
            <a:fillRect/>
          </a:stretch>
        </p:blipFill>
        <p:spPr>
          <a:xfrm>
            <a:off x="4314596" y="4230048"/>
            <a:ext cx="2520351" cy="2511051"/>
          </a:xfrm>
          <a:prstGeom prst="rect">
            <a:avLst/>
          </a:prstGeom>
          <a:ln>
            <a:solidFill>
              <a:schemeClr val="tx1"/>
            </a:solidFill>
          </a:ln>
        </p:spPr>
      </p:pic>
      <p:sp>
        <p:nvSpPr>
          <p:cNvPr id="6" name="TextBox 5">
            <a:extLst>
              <a:ext uri="{FF2B5EF4-FFF2-40B4-BE49-F238E27FC236}">
                <a16:creationId xmlns:a16="http://schemas.microsoft.com/office/drawing/2014/main" id="{ADA1B7EA-9864-A140-BEEC-CEB313975C13}"/>
              </a:ext>
            </a:extLst>
          </p:cNvPr>
          <p:cNvSpPr txBox="1"/>
          <p:nvPr/>
        </p:nvSpPr>
        <p:spPr>
          <a:xfrm>
            <a:off x="9309100" y="190500"/>
            <a:ext cx="2717800" cy="1754326"/>
          </a:xfrm>
          <a:prstGeom prst="rect">
            <a:avLst/>
          </a:prstGeom>
          <a:noFill/>
        </p:spPr>
        <p:txBody>
          <a:bodyPr wrap="square" rtlCol="0">
            <a:spAutoFit/>
          </a:bodyPr>
          <a:lstStyle/>
          <a:p>
            <a:r>
              <a:rPr lang="en-US" dirty="0"/>
              <a:t>Foreground: saturated, darker, contrast, detail.</a:t>
            </a:r>
          </a:p>
          <a:p>
            <a:endParaRPr lang="en-US" dirty="0"/>
          </a:p>
          <a:p>
            <a:r>
              <a:rPr lang="en-US" dirty="0"/>
              <a:t>Background: desaturated, lighter, grey blue, less detail.</a:t>
            </a:r>
          </a:p>
        </p:txBody>
      </p:sp>
    </p:spTree>
    <p:extLst>
      <p:ext uri="{BB962C8B-B14F-4D97-AF65-F5344CB8AC3E}">
        <p14:creationId xmlns:p14="http://schemas.microsoft.com/office/powerpoint/2010/main" val="2522030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B578B6-CB58-1041-8A09-DB45FC765BD8}"/>
              </a:ext>
            </a:extLst>
          </p:cNvPr>
          <p:cNvSpPr txBox="1"/>
          <p:nvPr/>
        </p:nvSpPr>
        <p:spPr>
          <a:xfrm>
            <a:off x="203200" y="408444"/>
            <a:ext cx="5359400" cy="3693319"/>
          </a:xfrm>
          <a:prstGeom prst="rect">
            <a:avLst/>
          </a:prstGeom>
          <a:noFill/>
        </p:spPr>
        <p:txBody>
          <a:bodyPr wrap="square" rtlCol="0">
            <a:spAutoFit/>
          </a:bodyPr>
          <a:lstStyle/>
          <a:p>
            <a:r>
              <a:rPr lang="en-US" dirty="0"/>
              <a:t>….color also has ‘temperature’ that can affect the perception of space and composition.</a:t>
            </a:r>
          </a:p>
          <a:p>
            <a:endParaRPr lang="en-US" dirty="0"/>
          </a:p>
          <a:p>
            <a:r>
              <a:rPr lang="en-US" dirty="0"/>
              <a:t>Colors can be divided basically between</a:t>
            </a:r>
          </a:p>
          <a:p>
            <a:r>
              <a:rPr lang="en-US" dirty="0"/>
              <a:t> Warm and Cool; warm colors will advance visually while cool colors will recede. Overlapping and atmospheric perspective increase this illusion.</a:t>
            </a:r>
          </a:p>
          <a:p>
            <a:endParaRPr lang="en-US" dirty="0"/>
          </a:p>
          <a:p>
            <a:r>
              <a:rPr lang="en-US" dirty="0"/>
              <a:t>Warm: red, orange, yellow</a:t>
            </a:r>
          </a:p>
          <a:p>
            <a:r>
              <a:rPr lang="en-US" dirty="0"/>
              <a:t>Cool: blue, purple, green</a:t>
            </a:r>
          </a:p>
          <a:p>
            <a:endParaRPr lang="en-US" dirty="0"/>
          </a:p>
          <a:p>
            <a:r>
              <a:rPr lang="en-US" dirty="0"/>
              <a:t>BUT….what if you make a cool color warmer, or vice versa? </a:t>
            </a:r>
          </a:p>
        </p:txBody>
      </p:sp>
      <p:pic>
        <p:nvPicPr>
          <p:cNvPr id="16" name="Picture 15">
            <a:extLst>
              <a:ext uri="{FF2B5EF4-FFF2-40B4-BE49-F238E27FC236}">
                <a16:creationId xmlns:a16="http://schemas.microsoft.com/office/drawing/2014/main" id="{595C6825-8C50-C347-ADAD-B2E1455C05E0}"/>
              </a:ext>
            </a:extLst>
          </p:cNvPr>
          <p:cNvPicPr>
            <a:picLocks noChangeAspect="1"/>
          </p:cNvPicPr>
          <p:nvPr/>
        </p:nvPicPr>
        <p:blipFill>
          <a:blip r:embed="rId2"/>
          <a:stretch>
            <a:fillRect/>
          </a:stretch>
        </p:blipFill>
        <p:spPr>
          <a:xfrm>
            <a:off x="5318584" y="686476"/>
            <a:ext cx="2742524" cy="2742524"/>
          </a:xfrm>
          <a:prstGeom prst="rect">
            <a:avLst/>
          </a:prstGeom>
          <a:ln>
            <a:solidFill>
              <a:schemeClr val="tx1"/>
            </a:solidFill>
          </a:ln>
        </p:spPr>
      </p:pic>
      <p:sp>
        <p:nvSpPr>
          <p:cNvPr id="17" name="TextBox 16">
            <a:extLst>
              <a:ext uri="{FF2B5EF4-FFF2-40B4-BE49-F238E27FC236}">
                <a16:creationId xmlns:a16="http://schemas.microsoft.com/office/drawing/2014/main" id="{17D1EA48-B827-D749-B780-76EFFD2202DE}"/>
              </a:ext>
            </a:extLst>
          </p:cNvPr>
          <p:cNvSpPr txBox="1"/>
          <p:nvPr/>
        </p:nvSpPr>
        <p:spPr>
          <a:xfrm>
            <a:off x="8023666" y="4102393"/>
            <a:ext cx="4021646" cy="646331"/>
          </a:xfrm>
          <a:prstGeom prst="rect">
            <a:avLst/>
          </a:prstGeom>
          <a:noFill/>
        </p:spPr>
        <p:txBody>
          <a:bodyPr wrap="square" rtlCol="0">
            <a:spAutoFit/>
          </a:bodyPr>
          <a:lstStyle/>
          <a:p>
            <a:pPr algn="r"/>
            <a:r>
              <a:rPr lang="en-US" dirty="0"/>
              <a:t>The blue recedes, even in the center, while the yellow advances.</a:t>
            </a:r>
          </a:p>
        </p:txBody>
      </p:sp>
      <p:pic>
        <p:nvPicPr>
          <p:cNvPr id="18" name="Picture 17">
            <a:extLst>
              <a:ext uri="{FF2B5EF4-FFF2-40B4-BE49-F238E27FC236}">
                <a16:creationId xmlns:a16="http://schemas.microsoft.com/office/drawing/2014/main" id="{59AFF944-CB9B-2A46-8771-A6DB4C38B6F7}"/>
              </a:ext>
            </a:extLst>
          </p:cNvPr>
          <p:cNvPicPr>
            <a:picLocks noChangeAspect="1"/>
          </p:cNvPicPr>
          <p:nvPr/>
        </p:nvPicPr>
        <p:blipFill>
          <a:blip r:embed="rId3"/>
          <a:stretch>
            <a:fillRect/>
          </a:stretch>
        </p:blipFill>
        <p:spPr>
          <a:xfrm rot="16200000">
            <a:off x="2180655" y="3102316"/>
            <a:ext cx="2742524" cy="4493997"/>
          </a:xfrm>
          <a:prstGeom prst="rect">
            <a:avLst/>
          </a:prstGeom>
        </p:spPr>
      </p:pic>
      <p:sp>
        <p:nvSpPr>
          <p:cNvPr id="19" name="TextBox 18">
            <a:extLst>
              <a:ext uri="{FF2B5EF4-FFF2-40B4-BE49-F238E27FC236}">
                <a16:creationId xmlns:a16="http://schemas.microsoft.com/office/drawing/2014/main" id="{627ABB0C-3F2D-B543-86F7-79D2B7716067}"/>
              </a:ext>
            </a:extLst>
          </p:cNvPr>
          <p:cNvSpPr txBox="1"/>
          <p:nvPr/>
        </p:nvSpPr>
        <p:spPr>
          <a:xfrm>
            <a:off x="5840670" y="4911581"/>
            <a:ext cx="5508712" cy="1200329"/>
          </a:xfrm>
          <a:prstGeom prst="rect">
            <a:avLst/>
          </a:prstGeom>
          <a:noFill/>
        </p:spPr>
        <p:txBody>
          <a:bodyPr wrap="square" rtlCol="0">
            <a:spAutoFit/>
          </a:bodyPr>
          <a:lstStyle/>
          <a:p>
            <a:r>
              <a:rPr lang="en-US" dirty="0"/>
              <a:t>In this composition to the left, the colors are all the same, they’ve just been reversed in position. Notice how their scale and what they are closest to affects your perception.</a:t>
            </a:r>
          </a:p>
        </p:txBody>
      </p:sp>
      <p:pic>
        <p:nvPicPr>
          <p:cNvPr id="20" name="Picture 19">
            <a:extLst>
              <a:ext uri="{FF2B5EF4-FFF2-40B4-BE49-F238E27FC236}">
                <a16:creationId xmlns:a16="http://schemas.microsoft.com/office/drawing/2014/main" id="{E90847B4-45B9-7A44-8625-D0A17D151F41}"/>
              </a:ext>
            </a:extLst>
          </p:cNvPr>
          <p:cNvPicPr>
            <a:picLocks noChangeAspect="1"/>
          </p:cNvPicPr>
          <p:nvPr/>
        </p:nvPicPr>
        <p:blipFill>
          <a:blip r:embed="rId4"/>
          <a:stretch>
            <a:fillRect/>
          </a:stretch>
        </p:blipFill>
        <p:spPr>
          <a:xfrm>
            <a:off x="8241700" y="193282"/>
            <a:ext cx="3585578" cy="2561127"/>
          </a:xfrm>
          <a:prstGeom prst="rect">
            <a:avLst/>
          </a:prstGeom>
        </p:spPr>
      </p:pic>
      <p:pic>
        <p:nvPicPr>
          <p:cNvPr id="15" name="Picture 14" descr="Shape&#10;&#10;Description automatically generated">
            <a:extLst>
              <a:ext uri="{FF2B5EF4-FFF2-40B4-BE49-F238E27FC236}">
                <a16:creationId xmlns:a16="http://schemas.microsoft.com/office/drawing/2014/main" id="{3424E868-982C-284E-8B6E-2E648A098D36}"/>
              </a:ext>
            </a:extLst>
          </p:cNvPr>
          <p:cNvPicPr>
            <a:picLocks noChangeAspect="1"/>
          </p:cNvPicPr>
          <p:nvPr/>
        </p:nvPicPr>
        <p:blipFill rotWithShape="1">
          <a:blip r:embed="rId5"/>
          <a:srcRect l="12543" t="24360" r="12147" b="25744"/>
          <a:stretch/>
        </p:blipFill>
        <p:spPr>
          <a:xfrm>
            <a:off x="8950068" y="2514382"/>
            <a:ext cx="3038732" cy="1508379"/>
          </a:xfrm>
          <a:prstGeom prst="rect">
            <a:avLst/>
          </a:prstGeom>
          <a:ln>
            <a:solidFill>
              <a:schemeClr val="tx1"/>
            </a:solidFill>
          </a:ln>
        </p:spPr>
      </p:pic>
    </p:spTree>
    <p:extLst>
      <p:ext uri="{BB962C8B-B14F-4D97-AF65-F5344CB8AC3E}">
        <p14:creationId xmlns:p14="http://schemas.microsoft.com/office/powerpoint/2010/main" val="1453204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FB74CA-27D9-FD44-B0C1-9F4B23451DC6}"/>
              </a:ext>
            </a:extLst>
          </p:cNvPr>
          <p:cNvSpPr txBox="1"/>
          <p:nvPr/>
        </p:nvSpPr>
        <p:spPr>
          <a:xfrm>
            <a:off x="128588" y="114300"/>
            <a:ext cx="4829175" cy="6740307"/>
          </a:xfrm>
          <a:prstGeom prst="rect">
            <a:avLst/>
          </a:prstGeom>
          <a:noFill/>
        </p:spPr>
        <p:txBody>
          <a:bodyPr wrap="square" rtlCol="0">
            <a:spAutoFit/>
          </a:bodyPr>
          <a:lstStyle/>
          <a:p>
            <a:r>
              <a:rPr lang="en-US" dirty="0"/>
              <a:t>COLOR SCHEMES…</a:t>
            </a:r>
          </a:p>
          <a:p>
            <a:r>
              <a:rPr lang="en-US" dirty="0"/>
              <a:t>Color schemes can range from harmonious to discord, depending on the effect you are going for. In visual art, color schemes do NOT need to be ‘pretty’, they just need to be effective. So, there are a few RULES…</a:t>
            </a:r>
          </a:p>
          <a:p>
            <a:endParaRPr lang="en-US" dirty="0"/>
          </a:p>
          <a:p>
            <a:pPr marL="342900" indent="-342900">
              <a:buAutoNum type="arabicParenR"/>
            </a:pPr>
            <a:r>
              <a:rPr lang="en-US" b="1" dirty="0"/>
              <a:t>Complementary </a:t>
            </a:r>
            <a:r>
              <a:rPr lang="en-US" dirty="0"/>
              <a:t>colors do NOT mix; these are opposite each other on the color wheel. The light sensitive cells in your eyes are assigned specific colors to receive and read (which is why not all color blindness is the same). Some wavelengths simply won’t mix with others – these are their ‘complements’.</a:t>
            </a:r>
          </a:p>
          <a:p>
            <a:pPr marL="342900" indent="-342900">
              <a:buAutoNum type="arabicParenR"/>
            </a:pPr>
            <a:r>
              <a:rPr lang="en-US" b="1" dirty="0"/>
              <a:t>Analogous colors </a:t>
            </a:r>
            <a:r>
              <a:rPr lang="en-US" dirty="0"/>
              <a:t>are next to one another on the wheel and always harmonize.</a:t>
            </a:r>
          </a:p>
          <a:p>
            <a:pPr marL="342900" indent="-342900">
              <a:buAutoNum type="arabicParenR"/>
            </a:pPr>
            <a:r>
              <a:rPr lang="en-US" dirty="0"/>
              <a:t>The above rules can be bent to your will with the introduction of tints and shades making the ‘</a:t>
            </a:r>
            <a:r>
              <a:rPr lang="en-US" b="1" dirty="0"/>
              <a:t>neutral greys’ </a:t>
            </a:r>
          </a:p>
          <a:p>
            <a:pPr marL="342900" indent="-342900">
              <a:buAutoNum type="arabicParenR"/>
            </a:pPr>
            <a:endParaRPr lang="en-US" dirty="0"/>
          </a:p>
          <a:p>
            <a:pPr marL="342900" indent="-342900">
              <a:buAutoNum type="arabicParenR"/>
            </a:pPr>
            <a:endParaRPr lang="en-US" dirty="0"/>
          </a:p>
          <a:p>
            <a:pPr marL="342900" indent="-342900">
              <a:buAutoNum type="arabicParenR"/>
            </a:pPr>
            <a:endParaRPr lang="en-US" dirty="0"/>
          </a:p>
          <a:p>
            <a:endParaRPr lang="en-US" dirty="0"/>
          </a:p>
          <a:p>
            <a:r>
              <a:rPr lang="en-US" dirty="0"/>
              <a:t> </a:t>
            </a:r>
          </a:p>
        </p:txBody>
      </p:sp>
      <p:pic>
        <p:nvPicPr>
          <p:cNvPr id="3" name="Picture 2">
            <a:extLst>
              <a:ext uri="{FF2B5EF4-FFF2-40B4-BE49-F238E27FC236}">
                <a16:creationId xmlns:a16="http://schemas.microsoft.com/office/drawing/2014/main" id="{23968B3A-3468-3C40-97EB-DC40E0D12DB2}"/>
              </a:ext>
            </a:extLst>
          </p:cNvPr>
          <p:cNvPicPr>
            <a:picLocks noChangeAspect="1"/>
          </p:cNvPicPr>
          <p:nvPr/>
        </p:nvPicPr>
        <p:blipFill>
          <a:blip r:embed="rId2"/>
          <a:stretch>
            <a:fillRect/>
          </a:stretch>
        </p:blipFill>
        <p:spPr>
          <a:xfrm>
            <a:off x="5243513" y="315913"/>
            <a:ext cx="3157537" cy="2185015"/>
          </a:xfrm>
          <a:prstGeom prst="rect">
            <a:avLst/>
          </a:prstGeom>
          <a:ln>
            <a:solidFill>
              <a:schemeClr val="tx1"/>
            </a:solidFill>
          </a:ln>
        </p:spPr>
      </p:pic>
      <p:pic>
        <p:nvPicPr>
          <p:cNvPr id="4" name="Picture 3">
            <a:extLst>
              <a:ext uri="{FF2B5EF4-FFF2-40B4-BE49-F238E27FC236}">
                <a16:creationId xmlns:a16="http://schemas.microsoft.com/office/drawing/2014/main" id="{9B0978C6-E28A-A844-AEC8-CD54716CD1D1}"/>
              </a:ext>
            </a:extLst>
          </p:cNvPr>
          <p:cNvPicPr>
            <a:picLocks noChangeAspect="1"/>
          </p:cNvPicPr>
          <p:nvPr/>
        </p:nvPicPr>
        <p:blipFill>
          <a:blip r:embed="rId3"/>
          <a:stretch>
            <a:fillRect/>
          </a:stretch>
        </p:blipFill>
        <p:spPr>
          <a:xfrm>
            <a:off x="8686800" y="315913"/>
            <a:ext cx="3376612" cy="3179643"/>
          </a:xfrm>
          <a:prstGeom prst="rect">
            <a:avLst/>
          </a:prstGeom>
          <a:ln>
            <a:solidFill>
              <a:schemeClr val="tx1"/>
            </a:solidFill>
          </a:ln>
        </p:spPr>
      </p:pic>
      <p:pic>
        <p:nvPicPr>
          <p:cNvPr id="5" name="Picture 4">
            <a:extLst>
              <a:ext uri="{FF2B5EF4-FFF2-40B4-BE49-F238E27FC236}">
                <a16:creationId xmlns:a16="http://schemas.microsoft.com/office/drawing/2014/main" id="{3845F910-FF7F-AA4D-8532-28523E4C0EF4}"/>
              </a:ext>
            </a:extLst>
          </p:cNvPr>
          <p:cNvPicPr>
            <a:picLocks noChangeAspect="1"/>
          </p:cNvPicPr>
          <p:nvPr/>
        </p:nvPicPr>
        <p:blipFill>
          <a:blip r:embed="rId4"/>
          <a:stretch>
            <a:fillRect/>
          </a:stretch>
        </p:blipFill>
        <p:spPr>
          <a:xfrm>
            <a:off x="5243513" y="3682682"/>
            <a:ext cx="4702968" cy="2859405"/>
          </a:xfrm>
          <a:prstGeom prst="rect">
            <a:avLst/>
          </a:prstGeom>
          <a:ln>
            <a:solidFill>
              <a:schemeClr val="tx1"/>
            </a:solidFill>
          </a:ln>
        </p:spPr>
      </p:pic>
      <p:sp>
        <p:nvSpPr>
          <p:cNvPr id="6" name="TextBox 5">
            <a:extLst>
              <a:ext uri="{FF2B5EF4-FFF2-40B4-BE49-F238E27FC236}">
                <a16:creationId xmlns:a16="http://schemas.microsoft.com/office/drawing/2014/main" id="{48F8633F-3AC7-E745-B0C3-064A290DC38A}"/>
              </a:ext>
            </a:extLst>
          </p:cNvPr>
          <p:cNvSpPr txBox="1"/>
          <p:nvPr/>
        </p:nvSpPr>
        <p:spPr>
          <a:xfrm>
            <a:off x="10093335" y="4317357"/>
            <a:ext cx="1831181" cy="1846659"/>
          </a:xfrm>
          <a:prstGeom prst="rect">
            <a:avLst/>
          </a:prstGeom>
          <a:noFill/>
        </p:spPr>
        <p:txBody>
          <a:bodyPr wrap="square" rtlCol="0">
            <a:spAutoFit/>
          </a:bodyPr>
          <a:lstStyle/>
          <a:p>
            <a:pPr algn="ctr"/>
            <a:r>
              <a:rPr lang="en-US" sz="1600" b="1" dirty="0"/>
              <a:t>*Neutral grey </a:t>
            </a:r>
          </a:p>
          <a:p>
            <a:pPr algn="ctr"/>
            <a:r>
              <a:rPr lang="en-US" sz="1600" dirty="0"/>
              <a:t> a color made by mixing complements with additions of white or black</a:t>
            </a:r>
          </a:p>
          <a:p>
            <a:endParaRPr lang="en-US" dirty="0"/>
          </a:p>
        </p:txBody>
      </p:sp>
      <p:sp>
        <p:nvSpPr>
          <p:cNvPr id="7" name="TextBox 6">
            <a:extLst>
              <a:ext uri="{FF2B5EF4-FFF2-40B4-BE49-F238E27FC236}">
                <a16:creationId xmlns:a16="http://schemas.microsoft.com/office/drawing/2014/main" id="{59445E79-A9F8-2549-B9BF-9CE14660BB27}"/>
              </a:ext>
            </a:extLst>
          </p:cNvPr>
          <p:cNvSpPr txBox="1"/>
          <p:nvPr/>
        </p:nvSpPr>
        <p:spPr>
          <a:xfrm>
            <a:off x="289367" y="5671595"/>
            <a:ext cx="4861367" cy="523220"/>
          </a:xfrm>
          <a:prstGeom prst="rect">
            <a:avLst/>
          </a:prstGeom>
          <a:noFill/>
        </p:spPr>
        <p:txBody>
          <a:bodyPr wrap="square" rtlCol="0">
            <a:spAutoFit/>
          </a:bodyPr>
          <a:lstStyle/>
          <a:p>
            <a:pPr algn="r"/>
            <a:r>
              <a:rPr lang="en-US" sz="1400" dirty="0"/>
              <a:t>* Notice how the mixtures are not necessarily ‘ugly’ they are just desaturated, but also, interesting in their own ways.</a:t>
            </a:r>
          </a:p>
        </p:txBody>
      </p:sp>
      <p:sp>
        <p:nvSpPr>
          <p:cNvPr id="8" name="TextBox 7">
            <a:extLst>
              <a:ext uri="{FF2B5EF4-FFF2-40B4-BE49-F238E27FC236}">
                <a16:creationId xmlns:a16="http://schemas.microsoft.com/office/drawing/2014/main" id="{AD134F1C-4ED6-DB4E-9757-4E382130142A}"/>
              </a:ext>
            </a:extLst>
          </p:cNvPr>
          <p:cNvSpPr txBox="1"/>
          <p:nvPr/>
        </p:nvSpPr>
        <p:spPr>
          <a:xfrm>
            <a:off x="5243513" y="3264061"/>
            <a:ext cx="3344902" cy="369332"/>
          </a:xfrm>
          <a:prstGeom prst="rect">
            <a:avLst/>
          </a:prstGeom>
          <a:noFill/>
        </p:spPr>
        <p:txBody>
          <a:bodyPr wrap="square" rtlCol="0">
            <a:spAutoFit/>
          </a:bodyPr>
          <a:lstStyle/>
          <a:p>
            <a:r>
              <a:rPr lang="en-US" dirty="0"/>
              <a:t>Mixing the Complements…</a:t>
            </a:r>
          </a:p>
        </p:txBody>
      </p:sp>
    </p:spTree>
    <p:extLst>
      <p:ext uri="{BB962C8B-B14F-4D97-AF65-F5344CB8AC3E}">
        <p14:creationId xmlns:p14="http://schemas.microsoft.com/office/powerpoint/2010/main" val="3015802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318FDF-CB73-0D4C-8560-9E4E483A6220}"/>
              </a:ext>
            </a:extLst>
          </p:cNvPr>
          <p:cNvSpPr txBox="1"/>
          <p:nvPr/>
        </p:nvSpPr>
        <p:spPr>
          <a:xfrm>
            <a:off x="104171" y="150471"/>
            <a:ext cx="11856879" cy="707886"/>
          </a:xfrm>
          <a:prstGeom prst="rect">
            <a:avLst/>
          </a:prstGeom>
          <a:noFill/>
        </p:spPr>
        <p:txBody>
          <a:bodyPr wrap="square" rtlCol="0">
            <a:spAutoFit/>
          </a:bodyPr>
          <a:lstStyle/>
          <a:p>
            <a:r>
              <a:rPr lang="en-US" sz="2000" dirty="0"/>
              <a:t>Besides complementary and analogous color schemes, there are many others.  Adding tints and shades broadens the possibilities even further.</a:t>
            </a:r>
          </a:p>
        </p:txBody>
      </p:sp>
      <p:pic>
        <p:nvPicPr>
          <p:cNvPr id="3" name="Picture 2">
            <a:extLst>
              <a:ext uri="{FF2B5EF4-FFF2-40B4-BE49-F238E27FC236}">
                <a16:creationId xmlns:a16="http://schemas.microsoft.com/office/drawing/2014/main" id="{4530E013-F6C5-3D43-A67D-DCC5E316544E}"/>
              </a:ext>
            </a:extLst>
          </p:cNvPr>
          <p:cNvPicPr>
            <a:picLocks noChangeAspect="1"/>
          </p:cNvPicPr>
          <p:nvPr/>
        </p:nvPicPr>
        <p:blipFill rotWithShape="1">
          <a:blip r:embed="rId2"/>
          <a:srcRect l="544" t="25581" r="1900" b="2194"/>
          <a:stretch/>
        </p:blipFill>
        <p:spPr>
          <a:xfrm>
            <a:off x="230948" y="1128713"/>
            <a:ext cx="11730103" cy="5167220"/>
          </a:xfrm>
          <a:prstGeom prst="rect">
            <a:avLst/>
          </a:prstGeom>
        </p:spPr>
      </p:pic>
    </p:spTree>
    <p:extLst>
      <p:ext uri="{BB962C8B-B14F-4D97-AF65-F5344CB8AC3E}">
        <p14:creationId xmlns:p14="http://schemas.microsoft.com/office/powerpoint/2010/main" val="1624632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7B7D8C-166B-5C43-BF4E-AC7D66D6FA12}"/>
              </a:ext>
            </a:extLst>
          </p:cNvPr>
          <p:cNvSpPr txBox="1"/>
          <p:nvPr/>
        </p:nvSpPr>
        <p:spPr>
          <a:xfrm>
            <a:off x="162046" y="173620"/>
            <a:ext cx="5011838" cy="1200329"/>
          </a:xfrm>
          <a:prstGeom prst="rect">
            <a:avLst/>
          </a:prstGeom>
          <a:noFill/>
        </p:spPr>
        <p:txBody>
          <a:bodyPr wrap="square" rtlCol="0">
            <a:spAutoFit/>
          </a:bodyPr>
          <a:lstStyle/>
          <a:p>
            <a:r>
              <a:rPr lang="en-US" dirty="0"/>
              <a:t>How does color feel?</a:t>
            </a:r>
          </a:p>
          <a:p>
            <a:r>
              <a:rPr lang="en-US" dirty="0"/>
              <a:t>It’s a matter of opinion, but also culture.</a:t>
            </a:r>
          </a:p>
          <a:p>
            <a:endParaRPr lang="en-US" dirty="0"/>
          </a:p>
          <a:p>
            <a:endParaRPr lang="en-US" dirty="0"/>
          </a:p>
        </p:txBody>
      </p:sp>
      <p:pic>
        <p:nvPicPr>
          <p:cNvPr id="3" name="Picture 2">
            <a:extLst>
              <a:ext uri="{FF2B5EF4-FFF2-40B4-BE49-F238E27FC236}">
                <a16:creationId xmlns:a16="http://schemas.microsoft.com/office/drawing/2014/main" id="{65E0E296-0A3E-AF40-A6BA-3FBA78364D8B}"/>
              </a:ext>
            </a:extLst>
          </p:cNvPr>
          <p:cNvPicPr>
            <a:picLocks noChangeAspect="1"/>
          </p:cNvPicPr>
          <p:nvPr/>
        </p:nvPicPr>
        <p:blipFill>
          <a:blip r:embed="rId2"/>
          <a:stretch>
            <a:fillRect/>
          </a:stretch>
        </p:blipFill>
        <p:spPr>
          <a:xfrm>
            <a:off x="648183" y="1097479"/>
            <a:ext cx="4731645" cy="2484114"/>
          </a:xfrm>
          <a:prstGeom prst="rect">
            <a:avLst/>
          </a:prstGeom>
        </p:spPr>
      </p:pic>
      <p:sp>
        <p:nvSpPr>
          <p:cNvPr id="4" name="TextBox 3">
            <a:extLst>
              <a:ext uri="{FF2B5EF4-FFF2-40B4-BE49-F238E27FC236}">
                <a16:creationId xmlns:a16="http://schemas.microsoft.com/office/drawing/2014/main" id="{5045704C-FEE2-364E-A855-7FB5CDFE63AA}"/>
              </a:ext>
            </a:extLst>
          </p:cNvPr>
          <p:cNvSpPr txBox="1"/>
          <p:nvPr/>
        </p:nvSpPr>
        <p:spPr>
          <a:xfrm>
            <a:off x="520861" y="3635419"/>
            <a:ext cx="5262571" cy="584775"/>
          </a:xfrm>
          <a:prstGeom prst="rect">
            <a:avLst/>
          </a:prstGeom>
          <a:noFill/>
        </p:spPr>
        <p:txBody>
          <a:bodyPr wrap="square" rtlCol="0">
            <a:spAutoFit/>
          </a:bodyPr>
          <a:lstStyle/>
          <a:p>
            <a:r>
              <a:rPr lang="en-US" sz="1600" dirty="0"/>
              <a:t>…a Hindu bride wouldn’t be caught dead in a white sari.</a:t>
            </a:r>
          </a:p>
          <a:p>
            <a:r>
              <a:rPr lang="en-US" sz="1600" dirty="0"/>
              <a:t>Because it’s a symbol of mourning!</a:t>
            </a:r>
          </a:p>
        </p:txBody>
      </p:sp>
      <p:pic>
        <p:nvPicPr>
          <p:cNvPr id="5" name="Picture 4">
            <a:extLst>
              <a:ext uri="{FF2B5EF4-FFF2-40B4-BE49-F238E27FC236}">
                <a16:creationId xmlns:a16="http://schemas.microsoft.com/office/drawing/2014/main" id="{F00FC2CE-BE70-0543-BB79-BAA883125790}"/>
              </a:ext>
            </a:extLst>
          </p:cNvPr>
          <p:cNvPicPr>
            <a:picLocks noChangeAspect="1"/>
          </p:cNvPicPr>
          <p:nvPr/>
        </p:nvPicPr>
        <p:blipFill>
          <a:blip r:embed="rId3"/>
          <a:stretch>
            <a:fillRect/>
          </a:stretch>
        </p:blipFill>
        <p:spPr>
          <a:xfrm>
            <a:off x="1892027" y="4209166"/>
            <a:ext cx="3487801" cy="2475214"/>
          </a:xfrm>
          <a:prstGeom prst="rect">
            <a:avLst/>
          </a:prstGeom>
          <a:ln>
            <a:solidFill>
              <a:schemeClr val="tx1"/>
            </a:solidFill>
          </a:ln>
        </p:spPr>
      </p:pic>
      <p:pic>
        <p:nvPicPr>
          <p:cNvPr id="6" name="Picture 5">
            <a:extLst>
              <a:ext uri="{FF2B5EF4-FFF2-40B4-BE49-F238E27FC236}">
                <a16:creationId xmlns:a16="http://schemas.microsoft.com/office/drawing/2014/main" id="{546B7E9E-D971-5446-BAE4-1377EEDF436E}"/>
              </a:ext>
            </a:extLst>
          </p:cNvPr>
          <p:cNvPicPr>
            <a:picLocks noChangeAspect="1"/>
          </p:cNvPicPr>
          <p:nvPr/>
        </p:nvPicPr>
        <p:blipFill>
          <a:blip r:embed="rId4"/>
          <a:stretch>
            <a:fillRect/>
          </a:stretch>
        </p:blipFill>
        <p:spPr>
          <a:xfrm>
            <a:off x="5773358" y="333939"/>
            <a:ext cx="3264701" cy="2454852"/>
          </a:xfrm>
          <a:prstGeom prst="rect">
            <a:avLst/>
          </a:prstGeom>
        </p:spPr>
      </p:pic>
      <p:pic>
        <p:nvPicPr>
          <p:cNvPr id="7" name="Picture 6">
            <a:extLst>
              <a:ext uri="{FF2B5EF4-FFF2-40B4-BE49-F238E27FC236}">
                <a16:creationId xmlns:a16="http://schemas.microsoft.com/office/drawing/2014/main" id="{3F5E445A-55B8-9C47-93A4-4757204289FF}"/>
              </a:ext>
            </a:extLst>
          </p:cNvPr>
          <p:cNvPicPr>
            <a:picLocks noChangeAspect="1"/>
          </p:cNvPicPr>
          <p:nvPr/>
        </p:nvPicPr>
        <p:blipFill>
          <a:blip r:embed="rId5"/>
          <a:stretch>
            <a:fillRect/>
          </a:stretch>
        </p:blipFill>
        <p:spPr>
          <a:xfrm>
            <a:off x="9146370" y="1439378"/>
            <a:ext cx="2291478" cy="4369084"/>
          </a:xfrm>
          <a:prstGeom prst="rect">
            <a:avLst/>
          </a:prstGeom>
          <a:ln>
            <a:solidFill>
              <a:schemeClr val="tx1"/>
            </a:solidFill>
          </a:ln>
        </p:spPr>
      </p:pic>
      <p:sp>
        <p:nvSpPr>
          <p:cNvPr id="8" name="TextBox 7">
            <a:extLst>
              <a:ext uri="{FF2B5EF4-FFF2-40B4-BE49-F238E27FC236}">
                <a16:creationId xmlns:a16="http://schemas.microsoft.com/office/drawing/2014/main" id="{70447D30-7F9F-894D-ADC1-161BAD84C0D7}"/>
              </a:ext>
            </a:extLst>
          </p:cNvPr>
          <p:cNvSpPr txBox="1"/>
          <p:nvPr/>
        </p:nvSpPr>
        <p:spPr>
          <a:xfrm>
            <a:off x="9225663" y="196042"/>
            <a:ext cx="3045600" cy="1077218"/>
          </a:xfrm>
          <a:prstGeom prst="rect">
            <a:avLst/>
          </a:prstGeom>
          <a:noFill/>
        </p:spPr>
        <p:txBody>
          <a:bodyPr wrap="square" rtlCol="0">
            <a:spAutoFit/>
          </a:bodyPr>
          <a:lstStyle/>
          <a:p>
            <a:r>
              <a:rPr lang="en-US" sz="1600" dirty="0"/>
              <a:t>In the West, we have ‘royal’ purple for kings and queens, but in China, ‘imperial’ yellow was the color of choice for the divine ruler…</a:t>
            </a:r>
          </a:p>
        </p:txBody>
      </p:sp>
      <p:pic>
        <p:nvPicPr>
          <p:cNvPr id="9" name="Picture 8">
            <a:extLst>
              <a:ext uri="{FF2B5EF4-FFF2-40B4-BE49-F238E27FC236}">
                <a16:creationId xmlns:a16="http://schemas.microsoft.com/office/drawing/2014/main" id="{E822ED5C-F17F-1D40-92BB-8A44A2B794BD}"/>
              </a:ext>
            </a:extLst>
          </p:cNvPr>
          <p:cNvPicPr>
            <a:picLocks noChangeAspect="1"/>
          </p:cNvPicPr>
          <p:nvPr/>
        </p:nvPicPr>
        <p:blipFill>
          <a:blip r:embed="rId6"/>
          <a:stretch>
            <a:fillRect/>
          </a:stretch>
        </p:blipFill>
        <p:spPr>
          <a:xfrm>
            <a:off x="6697593" y="4997005"/>
            <a:ext cx="2291479" cy="1527056"/>
          </a:xfrm>
          <a:prstGeom prst="rect">
            <a:avLst/>
          </a:prstGeom>
          <a:ln>
            <a:solidFill>
              <a:schemeClr val="tx1"/>
            </a:solidFill>
          </a:ln>
        </p:spPr>
      </p:pic>
      <p:sp>
        <p:nvSpPr>
          <p:cNvPr id="11" name="TextBox 10">
            <a:extLst>
              <a:ext uri="{FF2B5EF4-FFF2-40B4-BE49-F238E27FC236}">
                <a16:creationId xmlns:a16="http://schemas.microsoft.com/office/drawing/2014/main" id="{3F740278-3238-814F-8482-96B8C61F1692}"/>
              </a:ext>
            </a:extLst>
          </p:cNvPr>
          <p:cNvSpPr txBox="1"/>
          <p:nvPr/>
        </p:nvSpPr>
        <p:spPr>
          <a:xfrm>
            <a:off x="7563886" y="3891464"/>
            <a:ext cx="1689904" cy="1077218"/>
          </a:xfrm>
          <a:prstGeom prst="rect">
            <a:avLst/>
          </a:prstGeom>
          <a:noFill/>
        </p:spPr>
        <p:txBody>
          <a:bodyPr wrap="square" rtlCol="0">
            <a:spAutoFit/>
          </a:bodyPr>
          <a:lstStyle/>
          <a:p>
            <a:r>
              <a:rPr lang="en-US" sz="1600" dirty="0"/>
              <a:t>…but again, in Myanmar and Egypt, yellow is for mourning…</a:t>
            </a:r>
          </a:p>
        </p:txBody>
      </p:sp>
    </p:spTree>
    <p:extLst>
      <p:ext uri="{BB962C8B-B14F-4D97-AF65-F5344CB8AC3E}">
        <p14:creationId xmlns:p14="http://schemas.microsoft.com/office/powerpoint/2010/main" val="2017125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C041DB-79FE-1743-B81F-0BF0FE62C7E9}"/>
              </a:ext>
            </a:extLst>
          </p:cNvPr>
          <p:cNvSpPr txBox="1"/>
          <p:nvPr/>
        </p:nvSpPr>
        <p:spPr>
          <a:xfrm>
            <a:off x="79526" y="346571"/>
            <a:ext cx="4178461" cy="5262979"/>
          </a:xfrm>
          <a:prstGeom prst="rect">
            <a:avLst/>
          </a:prstGeom>
          <a:noFill/>
        </p:spPr>
        <p:txBody>
          <a:bodyPr wrap="square" rtlCol="0">
            <a:spAutoFit/>
          </a:bodyPr>
          <a:lstStyle/>
          <a:p>
            <a:r>
              <a:rPr lang="en-US" sz="1600" dirty="0"/>
              <a:t>It all depends on the message you are trying to send with your work.</a:t>
            </a:r>
          </a:p>
          <a:p>
            <a:endParaRPr lang="en-US" sz="1600" dirty="0"/>
          </a:p>
          <a:p>
            <a:r>
              <a:rPr lang="en-US" sz="1600" dirty="0"/>
              <a:t>Generally, the more ‘artificial’ a color the more energetic it feels, while the more ‘natural’ and muted a color, the more organic and relaxed it feels.</a:t>
            </a:r>
          </a:p>
          <a:p>
            <a:endParaRPr lang="en-US" sz="1600" dirty="0"/>
          </a:p>
          <a:p>
            <a:r>
              <a:rPr lang="en-US" sz="1600" dirty="0"/>
              <a:t>Dynamic? Modern? Energetic? – try complementary schemes for vibrating contrast.</a:t>
            </a:r>
          </a:p>
          <a:p>
            <a:endParaRPr lang="en-US" sz="1600" dirty="0"/>
          </a:p>
          <a:p>
            <a:r>
              <a:rPr lang="en-US" sz="1600" dirty="0"/>
              <a:t>Serene? Calm? Relaxing? – try Analogous schemes of greens and blues drawn from nature.</a:t>
            </a:r>
          </a:p>
          <a:p>
            <a:endParaRPr lang="en-US" sz="1600" dirty="0"/>
          </a:p>
          <a:p>
            <a:r>
              <a:rPr lang="en-US" sz="1600" dirty="0"/>
              <a:t>Realism? That’s ‘local color’ - whatever color it is, that’s what it is. Choose items with the color sensation you are after and arrange accordingly.</a:t>
            </a:r>
          </a:p>
          <a:p>
            <a:r>
              <a:rPr lang="en-US" sz="1600" dirty="0"/>
              <a:t> </a:t>
            </a:r>
          </a:p>
          <a:p>
            <a:r>
              <a:rPr lang="en-US" sz="1600" dirty="0"/>
              <a:t>Realistic subject but who cares about realism? That’s ‘arbitrary color’.</a:t>
            </a:r>
          </a:p>
        </p:txBody>
      </p:sp>
      <p:pic>
        <p:nvPicPr>
          <p:cNvPr id="3" name="Picture 2">
            <a:extLst>
              <a:ext uri="{FF2B5EF4-FFF2-40B4-BE49-F238E27FC236}">
                <a16:creationId xmlns:a16="http://schemas.microsoft.com/office/drawing/2014/main" id="{DBCC6737-A7E9-2044-9776-66D7B291771E}"/>
              </a:ext>
            </a:extLst>
          </p:cNvPr>
          <p:cNvPicPr>
            <a:picLocks noChangeAspect="1"/>
          </p:cNvPicPr>
          <p:nvPr/>
        </p:nvPicPr>
        <p:blipFill>
          <a:blip r:embed="rId2"/>
          <a:stretch>
            <a:fillRect/>
          </a:stretch>
        </p:blipFill>
        <p:spPr>
          <a:xfrm>
            <a:off x="4454217" y="162046"/>
            <a:ext cx="3752707" cy="2083443"/>
          </a:xfrm>
          <a:prstGeom prst="rect">
            <a:avLst/>
          </a:prstGeom>
          <a:ln>
            <a:solidFill>
              <a:schemeClr val="tx1"/>
            </a:solidFill>
          </a:ln>
        </p:spPr>
      </p:pic>
      <p:pic>
        <p:nvPicPr>
          <p:cNvPr id="5" name="Picture 4">
            <a:extLst>
              <a:ext uri="{FF2B5EF4-FFF2-40B4-BE49-F238E27FC236}">
                <a16:creationId xmlns:a16="http://schemas.microsoft.com/office/drawing/2014/main" id="{A946B002-489F-7746-BCE1-DD0A7A7DEE36}"/>
              </a:ext>
            </a:extLst>
          </p:cNvPr>
          <p:cNvPicPr>
            <a:picLocks noChangeAspect="1"/>
          </p:cNvPicPr>
          <p:nvPr/>
        </p:nvPicPr>
        <p:blipFill>
          <a:blip r:embed="rId3"/>
          <a:stretch>
            <a:fillRect/>
          </a:stretch>
        </p:blipFill>
        <p:spPr>
          <a:xfrm>
            <a:off x="9012558" y="921194"/>
            <a:ext cx="2270674" cy="3106111"/>
          </a:xfrm>
          <a:prstGeom prst="rect">
            <a:avLst/>
          </a:prstGeom>
          <a:ln>
            <a:solidFill>
              <a:schemeClr val="tx1"/>
            </a:solidFill>
          </a:ln>
        </p:spPr>
      </p:pic>
      <p:pic>
        <p:nvPicPr>
          <p:cNvPr id="6" name="Picture 5">
            <a:extLst>
              <a:ext uri="{FF2B5EF4-FFF2-40B4-BE49-F238E27FC236}">
                <a16:creationId xmlns:a16="http://schemas.microsoft.com/office/drawing/2014/main" id="{A3A77236-EE73-2648-AA65-AB23266CB702}"/>
              </a:ext>
            </a:extLst>
          </p:cNvPr>
          <p:cNvPicPr>
            <a:picLocks noChangeAspect="1"/>
          </p:cNvPicPr>
          <p:nvPr/>
        </p:nvPicPr>
        <p:blipFill>
          <a:blip r:embed="rId4"/>
          <a:stretch>
            <a:fillRect/>
          </a:stretch>
        </p:blipFill>
        <p:spPr>
          <a:xfrm>
            <a:off x="4455714" y="2474250"/>
            <a:ext cx="4221704" cy="4221704"/>
          </a:xfrm>
          <a:prstGeom prst="rect">
            <a:avLst/>
          </a:prstGeom>
          <a:ln>
            <a:solidFill>
              <a:schemeClr val="tx1"/>
            </a:solidFill>
          </a:ln>
        </p:spPr>
      </p:pic>
      <p:sp>
        <p:nvSpPr>
          <p:cNvPr id="7" name="TextBox 6">
            <a:extLst>
              <a:ext uri="{FF2B5EF4-FFF2-40B4-BE49-F238E27FC236}">
                <a16:creationId xmlns:a16="http://schemas.microsoft.com/office/drawing/2014/main" id="{9AE25561-E041-B04D-986D-12333A3F38EB}"/>
              </a:ext>
            </a:extLst>
          </p:cNvPr>
          <p:cNvSpPr txBox="1"/>
          <p:nvPr/>
        </p:nvSpPr>
        <p:spPr>
          <a:xfrm>
            <a:off x="8347974" y="439697"/>
            <a:ext cx="3599843" cy="369332"/>
          </a:xfrm>
          <a:prstGeom prst="rect">
            <a:avLst/>
          </a:prstGeom>
          <a:noFill/>
        </p:spPr>
        <p:txBody>
          <a:bodyPr wrap="square" rtlCol="0">
            <a:spAutoFit/>
          </a:bodyPr>
          <a:lstStyle/>
          <a:p>
            <a:r>
              <a:rPr lang="en-US" dirty="0"/>
              <a:t>Orange and blue vs. blues and greens</a:t>
            </a:r>
          </a:p>
        </p:txBody>
      </p:sp>
      <p:sp>
        <p:nvSpPr>
          <p:cNvPr id="8" name="TextBox 7">
            <a:extLst>
              <a:ext uri="{FF2B5EF4-FFF2-40B4-BE49-F238E27FC236}">
                <a16:creationId xmlns:a16="http://schemas.microsoft.com/office/drawing/2014/main" id="{2D216EF6-A943-9045-8FE6-C69458D9599C}"/>
              </a:ext>
            </a:extLst>
          </p:cNvPr>
          <p:cNvSpPr txBox="1"/>
          <p:nvPr/>
        </p:nvSpPr>
        <p:spPr>
          <a:xfrm>
            <a:off x="8873648" y="4429126"/>
            <a:ext cx="3052702" cy="1754326"/>
          </a:xfrm>
          <a:prstGeom prst="rect">
            <a:avLst/>
          </a:prstGeom>
          <a:noFill/>
        </p:spPr>
        <p:txBody>
          <a:bodyPr wrap="square" rtlCol="0">
            <a:spAutoFit/>
          </a:bodyPr>
          <a:lstStyle/>
          <a:p>
            <a:r>
              <a:rPr lang="en-US" dirty="0"/>
              <a:t>Wolf Khan is a master of the vibrant, arbitrary color scheme applied to the realistic subject. Its not about the landscape, its about the feeling of the landscape…</a:t>
            </a:r>
          </a:p>
        </p:txBody>
      </p:sp>
    </p:spTree>
    <p:extLst>
      <p:ext uri="{BB962C8B-B14F-4D97-AF65-F5344CB8AC3E}">
        <p14:creationId xmlns:p14="http://schemas.microsoft.com/office/powerpoint/2010/main" val="166413731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313</TotalTime>
  <Words>1675</Words>
  <Application>Microsoft Macintosh PowerPoint</Application>
  <PresentationFormat>Widescreen</PresentationFormat>
  <Paragraphs>200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Gill Sans MT</vt:lpstr>
      <vt:lpstr>Gallery</vt:lpstr>
      <vt:lpstr>Color basics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basics of  Color</dc:title>
  <dc:creator>Foxx, Scott</dc:creator>
  <cp:lastModifiedBy>Foxx, Scott</cp:lastModifiedBy>
  <cp:revision>30</cp:revision>
  <dcterms:created xsi:type="dcterms:W3CDTF">2021-07-25T23:43:19Z</dcterms:created>
  <dcterms:modified xsi:type="dcterms:W3CDTF">2021-07-27T01:46:35Z</dcterms:modified>
</cp:coreProperties>
</file>